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8.xml"/>
  <Override ContentType="application/vnd.openxmlformats-officedocument.presentationml.comments+xml" PartName="/ppt/comments/comment5.xml"/>
  <Override ContentType="application/vnd.openxmlformats-officedocument.presentationml.comments+xml" PartName="/ppt/comments/comment6.xml"/>
  <Override ContentType="application/vnd.openxmlformats-officedocument.presentationml.comments+xml" PartName="/ppt/comments/comment7.xml"/>
  <Override ContentType="application/vnd.openxmlformats-officedocument.presentationml.comments+xml" PartName="/ppt/comments/comment4.xml"/>
  <Override ContentType="application/vnd.openxmlformats-officedocument.presentationml.comments+xml" PartName="/ppt/comments/comment9.xml"/>
  <Override ContentType="application/vnd.openxmlformats-officedocument.presentationml.comments+xml" PartName="/ppt/comments/comment3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6858000" cx="12192000"/>
  <p:notesSz cx="6858000" cy="9144000"/>
  <p:embeddedFontLst>
    <p:embeddedFont>
      <p:font typeface="Montserrat SemiBold"/>
      <p:regular r:id="rId40"/>
      <p:bold r:id="rId41"/>
      <p:italic r:id="rId42"/>
      <p:boldItalic r:id="rId43"/>
    </p:embeddedFont>
    <p:embeddedFont>
      <p:font typeface="Roboto"/>
      <p:regular r:id="rId44"/>
      <p:bold r:id="rId45"/>
      <p:italic r:id="rId46"/>
      <p:boldItalic r:id="rId47"/>
    </p:embeddedFont>
    <p:embeddedFont>
      <p:font typeface="Montserrat"/>
      <p:regular r:id="rId48"/>
      <p:bold r:id="rId49"/>
      <p:italic r:id="rId50"/>
      <p:boldItalic r:id="rId51"/>
    </p:embeddedFont>
    <p:embeddedFont>
      <p:font typeface="Montserrat Medium"/>
      <p:regular r:id="rId52"/>
      <p:bold r:id="rId53"/>
      <p:italic r:id="rId54"/>
      <p:boldItalic r:id="rId55"/>
    </p:embeddedFont>
    <p:embeddedFont>
      <p:font typeface="Montserrat ExtraBold"/>
      <p:bold r:id="rId56"/>
      <p:boldItalic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8" roundtripDataSignature="AMtx7mja4dLixZxmfxA7RHrMU6kQxJV5v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0" name="Goda Šarauskaitė"/>
  <p:cmAuthor clrIdx="1" id="1" initials="" lastIdx="8" name="Kontrolės Komisija"/>
  <p:cmAuthor clrIdx="2" id="2" initials="" lastIdx="6" name="Pirmininkė VILNIUS TECH SA SF"/>
  <p:cmAuthor clrIdx="3" id="3" initials="" lastIdx="1" name="VILNIUS TECH SA AGAI Pirmininkas"/>
  <p:cmAuthor clrIdx="4" id="4" initials="" lastIdx="5" name="VILNIUS TECH SA VVF Pirmininkas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SemiBold-regular.fntdata"/><Relationship Id="rId42" Type="http://schemas.openxmlformats.org/officeDocument/2006/relationships/font" Target="fonts/MontserratSemiBold-italic.fntdata"/><Relationship Id="rId41" Type="http://schemas.openxmlformats.org/officeDocument/2006/relationships/font" Target="fonts/MontserratSemiBold-bold.fntdata"/><Relationship Id="rId44" Type="http://schemas.openxmlformats.org/officeDocument/2006/relationships/font" Target="fonts/Roboto-regular.fntdata"/><Relationship Id="rId43" Type="http://schemas.openxmlformats.org/officeDocument/2006/relationships/font" Target="fonts/MontserratSemiBold-boldItalic.fntdata"/><Relationship Id="rId46" Type="http://schemas.openxmlformats.org/officeDocument/2006/relationships/font" Target="fonts/Roboto-italic.fntdata"/><Relationship Id="rId45" Type="http://schemas.openxmlformats.org/officeDocument/2006/relationships/font" Target="fonts/Roboto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-regular.fntdata"/><Relationship Id="rId47" Type="http://schemas.openxmlformats.org/officeDocument/2006/relationships/font" Target="fonts/Roboto-boldItalic.fntdata"/><Relationship Id="rId49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Montserrat-boldItalic.fntdata"/><Relationship Id="rId50" Type="http://schemas.openxmlformats.org/officeDocument/2006/relationships/font" Target="fonts/Montserrat-italic.fntdata"/><Relationship Id="rId53" Type="http://schemas.openxmlformats.org/officeDocument/2006/relationships/font" Target="fonts/MontserratMedium-bold.fntdata"/><Relationship Id="rId52" Type="http://schemas.openxmlformats.org/officeDocument/2006/relationships/font" Target="fonts/MontserratMedium-regular.fntdata"/><Relationship Id="rId11" Type="http://schemas.openxmlformats.org/officeDocument/2006/relationships/slide" Target="slides/slide6.xml"/><Relationship Id="rId55" Type="http://schemas.openxmlformats.org/officeDocument/2006/relationships/font" Target="fonts/MontserratMedium-boldItalic.fntdata"/><Relationship Id="rId10" Type="http://schemas.openxmlformats.org/officeDocument/2006/relationships/slide" Target="slides/slide5.xml"/><Relationship Id="rId54" Type="http://schemas.openxmlformats.org/officeDocument/2006/relationships/font" Target="fonts/MontserratMedium-italic.fntdata"/><Relationship Id="rId13" Type="http://schemas.openxmlformats.org/officeDocument/2006/relationships/slide" Target="slides/slide8.xml"/><Relationship Id="rId57" Type="http://schemas.openxmlformats.org/officeDocument/2006/relationships/font" Target="fonts/MontserratExtraBold-boldItalic.fntdata"/><Relationship Id="rId12" Type="http://schemas.openxmlformats.org/officeDocument/2006/relationships/slide" Target="slides/slide7.xml"/><Relationship Id="rId56" Type="http://schemas.openxmlformats.org/officeDocument/2006/relationships/font" Target="fonts/MontserratExtraBold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8" Type="http://customschemas.google.com/relationships/presentationmetadata" Target="meta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1-31T23:26:10.435">
    <p:pos x="528" y="1150"/>
    <p:text>Liux, o ką veikėte su gautais rezultatais?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zPrwCPc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1" idx="1" dt="2025-10-21T08:19:07.034">
    <p:pos x="528" y="1150"/>
    <p:text>*tvarkyta
Bet šiaip kažkaip labai nelietuviškai skamba šitas punktas. Jau ne pirmoj ataskaitoj užstringa šitas, gal galima kažkaip truputį performuluot?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wAYXdyk"/>
      </p:ext>
    </p:extLst>
  </p:cm>
  <p:cm authorId="0" idx="2" dt="2026-01-31T23:28:57.875">
    <p:pos x="528" y="1250"/>
    <p:text>Kas buvo kviečiami? Nu jo, alumni, bet gal įrašykit tą alumni žodį priekyje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zPrwCPo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1" idx="2" dt="2025-10-21T08:37:17.480">
    <p:pos x="528" y="1609"/>
    <p:text>Slėpynių žaidėt su kontaktiniais asmenimis? :D 
Parašykit gal geriau kažkaip, kad "Visoms užsienio studentų grupėms padėjome išsirinkti kontaktinius asmenis."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wAYXdy4"/>
      </p:ext>
    </p:extLst>
  </p:cm>
  <p:cm authorId="1" idx="3" dt="2025-10-21T08:39:22.470">
    <p:pos x="528" y="1509"/>
    <p:text>"apklausų analizės rezultatai" - whaaaaas is das :D 
Gal galima performuluoti? Bent jau man smegenys nesugaudo išvis kas čia parašyta ir kas čia turėta omeny. Yra gerų aprašymo pavyzdžių kitose ataskaitose, o jeigu ką, tai ChatGPT irgi padės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wAYXdys"/>
      </p:ext>
    </p:extLst>
  </p:cm>
  <p:cm authorId="1" idx="4" dt="2025-10-21T08:36:07.887">
    <p:pos x="528" y="1409"/>
    <p:text>Susisiekta su grupėmis ir sukurtos grupės? Stilius punkto nelabai. Gal galima performuluoti taip, kad būtų aišku, apie ką eina kalba?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wAYXdyw"/>
      </p:ext>
    </p:extLst>
  </p:cm>
  <p:cm authorId="0" idx="3" dt="2026-01-31T23:30:12.552">
    <p:pos x="528" y="1409"/>
    <p:text>Paklausėt, o ar jas kažkur toliau nunešėte ir sprendėte? Praplėskite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zPr8mbY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4" dt="2026-01-31T23:31:12.597">
    <p:pos x="528" y="1365"/>
    <p:text>Naujas konceptas? Praplėskite, nelabai aišku paskaičius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zPr8mbc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2" idx="1" dt="2025-10-20T07:26:20.801">
    <p:pos x="6000" y="0"/>
    <p:text>Labai ačiū pataisyta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wAO7R5A"/>
      </p:ext>
    </p:extLst>
  </p:cm>
  <p:cm authorId="3" idx="1" dt="2025-10-20T07:26:20.801">
    <p:pos x="6000" y="0"/>
    <p:text>*išsiųsta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wAO7R5M"/>
      </p:ext>
    </p:extLst>
  </p:cm>
  <p:cm authorId="0" idx="5" dt="2026-01-31T23:34:35.605">
    <p:pos x="528" y="1150"/>
    <p:text>Pataisykit stilistiką, -buvo išsiųsta centralizuotos KLP registracija-,....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zPr8mbk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2" idx="2" dt="2025-10-20T07:29:05.925">
    <p:pos x="528" y="1150"/>
    <p:text>done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wAYXdzM"/>
      </p:ext>
    </p:extLst>
  </p:cm>
  <p:cm authorId="4" idx="1" dt="2025-10-20T07:29:05.925">
    <p:pos x="528" y="1150"/>
    <p:text>o kodel reikejo perrinkti juos? Ar cia tik dabar po 3 m. unike isrinkot?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wAO7R5Q"/>
      </p:ext>
    </p:extLst>
  </p:cm>
  <p:cm authorId="4" idx="2" dt="2025-10-17T11:28:55.672">
    <p:pos x="528" y="1150"/>
    <p:text>tai ir patikslink taip, nes dabar nera aisku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wAYXdzA"/>
      </p:ext>
    </p:extLst>
  </p:cm>
  <p:cm authorId="2" idx="3" dt="2025-10-16T19:20:29.538">
    <p:pos x="528" y="1150"/>
    <p:text>Todėl nes treciam kurse mes esam perskirstyti i kitas grupes nes einam giliau i specializacijas, todel pasikeite seniunai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wAO7R5E"/>
      </p:ext>
    </p:extLst>
  </p:cm>
  <p:cm authorId="0" idx="6" dt="2026-01-31T23:35:38.190">
    <p:pos x="528" y="1250"/>
    <p:text>Also kaip?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zPr8mbs"/>
      </p:ext>
    </p:extLst>
  </p:cm>
  <p:cm authorId="0" idx="7" dt="2026-01-31T23:35:21.676">
    <p:pos x="528" y="1350"/>
    <p:text>O kaip tai užtikrinote?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zPr8mbo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8" dt="2026-01-31T23:36:19.559">
    <p:pos x="528" y="1150"/>
    <p:text>Ir viskas buvo liux? Jei taip, tada taip ir parašykite.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zPr8mbw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1" idx="5" dt="2025-10-21T08:32:09.496">
    <p:pos x="775" y="1798"/>
    <p:text>Čia ne į temą šis punktas šioje skaidrėje. Rodikliai visai kitokie šio tikslo ir bent aš nematau kaip pritempti "klausimynus"/"quiz'us" prie pozicijų viešinimų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wAYXdzE"/>
      </p:ext>
    </p:extLst>
  </p:cm>
  <p:cm authorId="1" idx="6" dt="2025-10-21T08:28:43.210">
    <p:pos x="775" y="1398"/>
    <p:text>Čia ne į temą šis punktas šioje skaidrėje. Rodikliai visai kitokie šio tikslo ir bent aš nematau kaip pritempti "planuojamą renginį" prie nei vieno iš jų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wAYXdyc"/>
      </p:ext>
    </p:extLst>
  </p:cm>
  <p:cm authorId="1" idx="7" dt="2025-10-21T08:31:35.003">
    <p:pos x="775" y="1498"/>
    <p:text>Čia ne į temą šis punktas šioje skaidrėje. Rodikliai visai kitokie šio tikslo ir bent aš nematau kaip pritempti "veiklos akimirkos" prie pozicijų viešinimų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wAYXdy0"/>
      </p:ext>
    </p:extLst>
  </p:cm>
  <p:cm authorId="4" idx="3" dt="2025-10-20T07:30:44.817">
    <p:pos x="775" y="1898"/>
    <p:text>planuojama - puiku, o kur padaryti darbai?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wAYXdyo"/>
      </p:ext>
    </p:extLst>
  </p:cm>
  <p:cm authorId="4" idx="4" dt="2026-01-28T16:52:05.596">
    <p:pos x="775" y="1698"/>
    <p:text>kokie? sukonkretink.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wAO7R48"/>
      </p:ext>
    </p:extLst>
  </p:cm>
  <p:cm authorId="2" idx="4" dt="2026-01-28T16:52:05.596">
    <p:pos x="775" y="1698"/>
    <p:text>Ar į viešintus galima įtraukti ir repostus?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wAO7R5I"/>
      </p:ext>
    </p:extLst>
  </p:cm>
  <p:cm authorId="4" idx="5" dt="2025-10-20T07:31:01.301">
    <p:pos x="775" y="1598"/>
    <p:text>again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wAYXdy8"/>
      </p:ext>
    </p:extLst>
  </p:cm>
  <p:cm authorId="2" idx="5" dt="2025-10-20T07:30:44.817">
    <p:pos x="775" y="1898"/>
    <p:text>Nelabai kas buvo daryta, dėl koordinatores mokslu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wAYXdzI"/>
      </p:ext>
    </p:extLst>
  </p:cm>
  <p:cm authorId="1" idx="8" dt="2025-10-21T08:33:00.785">
    <p:pos x="775" y="1998"/>
    <p:text>Realiai vienintelis punktas, kur dar gaaalima dalinai pritempti prie šio strateginio tikslo. Visus kitus trinčiau lauk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wAYXdyg"/>
      </p:ext>
    </p:extLst>
  </p:cm>
  <p:cm authorId="2" idx="6" dt="2025-10-20T07:31:01.301">
    <p:pos x="775" y="1598"/>
    <p:text>tas pats kaip ir praeitas koment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wAYXdyY"/>
      </p:ext>
    </p:extLst>
  </p:cm>
  <p:cm authorId="0" idx="9" dt="2026-01-31T23:37:21.066">
    <p:pos x="775" y="1398"/>
    <p:text>Praplėskite kokia būtent informacija.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zPr8mb0"/>
      </p:ext>
    </p:extLst>
  </p:cm>
</p:cmLst>
</file>

<file path=ppt/comments/comment9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0" dt="2026-02-01T14:18:30.237">
    <p:pos x="608" y="235"/>
    <p:text>Neparašyta apie 01.07 gauta pavedima, 9.60 is sa VVF uz rudeninius mokymus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vH96xf0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" name="Google Shape;13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6" name="Google Shape;146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8" name="Google Shape;158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p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7" name="Google Shape;207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0" name="Google Shape;220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2" name="Google Shape;232;p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3" name="Google Shape;243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5" name="Google Shape;255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8" name="Google Shape;268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0" name="Google Shape;280;p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1" name="Google Shape;291;p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3" name="Google Shape;303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6" name="Google Shape;316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9" name="Google Shape;329;p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2" name="Google Shape;342;p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3" name="Google Shape;353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6" name="Google Shape;366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8" name="Google Shape;378;p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9" name="Google Shape;389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3" name="Google Shape;403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5" name="Google Shape;415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27" name="Google Shape;427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39" name="Google Shape;439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53" name="Google Shape;453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67" name="Google Shape;467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79" name="Google Shape;479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3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" name="Google Shape;33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4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4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4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4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comments" Target="../comments/comment1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9.png"/><Relationship Id="rId6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comments" Target="../comments/comment2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9.png"/><Relationship Id="rId6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comments" Target="../comments/comment3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comments" Target="../comments/comment4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9.png"/><Relationship Id="rId6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comments" Target="../comments/comment5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comments" Target="../comments/comment6.xml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9.png"/><Relationship Id="rId7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comments" Target="../comments/comment7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9.png"/><Relationship Id="rId6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comments" Target="../comments/comment8.xml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9.png"/><Relationship Id="rId7" Type="http://schemas.openxmlformats.org/officeDocument/2006/relationships/image" Target="../media/image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9.png"/><Relationship Id="rId6" Type="http://schemas.openxmlformats.org/officeDocument/2006/relationships/image" Target="../media/image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comments" Target="../comments/comment9.xml"/><Relationship Id="rId4" Type="http://schemas.openxmlformats.org/officeDocument/2006/relationships/image" Target="../media/image10.png"/><Relationship Id="rId5" Type="http://schemas.openxmlformats.org/officeDocument/2006/relationships/image" Target="../media/image9.png"/><Relationship Id="rId6" Type="http://schemas.openxmlformats.org/officeDocument/2006/relationships/image" Target="../media/image4.png"/><Relationship Id="rId7" Type="http://schemas.openxmlformats.org/officeDocument/2006/relationships/image" Target="../media/image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title="Your paragraph text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4DC7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 b="19625" l="-511" r="0" t="38243"/>
          <a:stretch/>
        </p:blipFill>
        <p:spPr>
          <a:xfrm>
            <a:off x="-63150" y="0"/>
            <a:ext cx="12255149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7597005">
            <a:off x="6960151" y="4517852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2"/>
          <p:cNvPicPr preferRelativeResize="0"/>
          <p:nvPr/>
        </p:nvPicPr>
        <p:blipFill rotWithShape="1">
          <a:blip r:embed="rId5">
            <a:alphaModFix/>
          </a:blip>
          <a:srcRect b="34447" l="28083" r="0" t="0"/>
          <a:stretch/>
        </p:blipFill>
        <p:spPr>
          <a:xfrm rot="-5400000">
            <a:off x="5686737" y="440488"/>
            <a:ext cx="6614201" cy="649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9242834">
            <a:off x="-2978661" y="-3754598"/>
            <a:ext cx="6857997" cy="6857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5">
            <a:alphaModFix/>
          </a:blip>
          <a:srcRect b="34447" l="28085" r="23897" t="0"/>
          <a:stretch/>
        </p:blipFill>
        <p:spPr>
          <a:xfrm rot="6605088">
            <a:off x="135654" y="-1951356"/>
            <a:ext cx="4416141" cy="6496617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"/>
          <p:cNvSpPr txBox="1"/>
          <p:nvPr>
            <p:ph type="ctrTitle"/>
          </p:nvPr>
        </p:nvSpPr>
        <p:spPr>
          <a:xfrm>
            <a:off x="1524000" y="935754"/>
            <a:ext cx="9144000" cy="315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60"/>
              <a:buFont typeface="Arial"/>
              <a:buNone/>
            </a:pPr>
            <a:r>
              <a:rPr lang="en-US" sz="2970">
                <a:solidFill>
                  <a:srgbClr val="0B4DC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VILNIUS TECH SA SF ATASKAITINĖ SENIŪNŲ KONFERENCIJA</a:t>
            </a:r>
            <a:endParaRPr sz="2970">
              <a:solidFill>
                <a:srgbClr val="0B4DC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60"/>
              <a:buFont typeface="Arial"/>
              <a:buNone/>
            </a:pPr>
            <a:r>
              <a:rPr lang="en-US" sz="2970">
                <a:solidFill>
                  <a:srgbClr val="0B4DC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—</a:t>
            </a:r>
            <a:endParaRPr sz="2970">
              <a:solidFill>
                <a:srgbClr val="0B4DC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60"/>
              <a:buFont typeface="Arial"/>
              <a:buNone/>
            </a:pPr>
            <a:r>
              <a:rPr lang="en-US" sz="2970">
                <a:solidFill>
                  <a:srgbClr val="0B4DC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VILNIUS TECH SR CEF REPORTIVE REPRESENTATIVE CONFERENCE</a:t>
            </a:r>
            <a:endParaRPr sz="2970">
              <a:solidFill>
                <a:srgbClr val="0B4DC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95" name="Google Shape;95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7998" y="5466937"/>
            <a:ext cx="1252475" cy="1174533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"/>
          <p:cNvSpPr txBox="1"/>
          <p:nvPr>
            <p:ph idx="1" type="subTitle"/>
          </p:nvPr>
        </p:nvSpPr>
        <p:spPr>
          <a:xfrm>
            <a:off x="1520500" y="4087268"/>
            <a:ext cx="91440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>
                <a:solidFill>
                  <a:srgbClr val="0B4DC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2025.10.21 - 2026.02.05</a:t>
            </a:r>
            <a:endParaRPr>
              <a:solidFill>
                <a:srgbClr val="0B4DC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4DC7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3"/>
          <p:cNvPicPr preferRelativeResize="0"/>
          <p:nvPr/>
        </p:nvPicPr>
        <p:blipFill rotWithShape="1">
          <a:blip r:embed="rId3">
            <a:alphaModFix/>
          </a:blip>
          <a:srcRect b="19625" l="-511" r="0" t="38243"/>
          <a:stretch/>
        </p:blipFill>
        <p:spPr>
          <a:xfrm>
            <a:off x="-63150" y="0"/>
            <a:ext cx="12255149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7597005">
            <a:off x="6960151" y="4517852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3"/>
          <p:cNvPicPr preferRelativeResize="0"/>
          <p:nvPr/>
        </p:nvPicPr>
        <p:blipFill rotWithShape="1">
          <a:blip r:embed="rId5">
            <a:alphaModFix/>
          </a:blip>
          <a:srcRect b="34447" l="28083" r="0" t="0"/>
          <a:stretch/>
        </p:blipFill>
        <p:spPr>
          <a:xfrm rot="-5400000">
            <a:off x="5686737" y="440488"/>
            <a:ext cx="6614201" cy="649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9242834">
            <a:off x="-2978661" y="-3754598"/>
            <a:ext cx="6857997" cy="6857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"/>
          <p:cNvPicPr preferRelativeResize="0"/>
          <p:nvPr/>
        </p:nvPicPr>
        <p:blipFill rotWithShape="1">
          <a:blip r:embed="rId5">
            <a:alphaModFix/>
          </a:blip>
          <a:srcRect b="34447" l="28085" r="23897" t="0"/>
          <a:stretch/>
        </p:blipFill>
        <p:spPr>
          <a:xfrm rot="6605088">
            <a:off x="135654" y="-1951356"/>
            <a:ext cx="4416141" cy="6496617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3"/>
          <p:cNvSpPr txBox="1"/>
          <p:nvPr>
            <p:ph type="ctrTitle"/>
          </p:nvPr>
        </p:nvSpPr>
        <p:spPr>
          <a:xfrm>
            <a:off x="1524000" y="935754"/>
            <a:ext cx="9144000" cy="315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60"/>
              <a:buFont typeface="Arial"/>
              <a:buNone/>
            </a:pPr>
            <a:r>
              <a:rPr lang="en-US" sz="3670">
                <a:solidFill>
                  <a:srgbClr val="0B4DC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VILNIUS TECH SA SF VEIKLOS ATASKAITA</a:t>
            </a:r>
            <a:endParaRPr sz="3670">
              <a:solidFill>
                <a:srgbClr val="0B4DC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60"/>
              <a:buFont typeface="Arial"/>
              <a:buNone/>
            </a:pPr>
            <a:r>
              <a:rPr lang="en-US" sz="3670">
                <a:solidFill>
                  <a:srgbClr val="0B4DC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—</a:t>
            </a:r>
            <a:endParaRPr sz="3670">
              <a:solidFill>
                <a:srgbClr val="0B4DC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60"/>
              <a:buFont typeface="Arial"/>
              <a:buNone/>
            </a:pPr>
            <a:r>
              <a:rPr lang="en-US" sz="3670">
                <a:solidFill>
                  <a:srgbClr val="0B4DC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VILNIUS TECH SR CEF ACTIVITY REPORT</a:t>
            </a:r>
            <a:endParaRPr sz="3670">
              <a:solidFill>
                <a:srgbClr val="0B4DC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107" name="Google Shape;107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7998" y="5466937"/>
            <a:ext cx="1252475" cy="1174533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3"/>
          <p:cNvSpPr txBox="1"/>
          <p:nvPr>
            <p:ph idx="1" type="subTitle"/>
          </p:nvPr>
        </p:nvSpPr>
        <p:spPr>
          <a:xfrm>
            <a:off x="1520500" y="4087268"/>
            <a:ext cx="91440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>
                <a:solidFill>
                  <a:srgbClr val="0B4DC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2025.10.21 - 2026.02.05</a:t>
            </a:r>
            <a:endParaRPr>
              <a:solidFill>
                <a:srgbClr val="0B4DC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4DC7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4"/>
          <p:cNvPicPr preferRelativeResize="0"/>
          <p:nvPr/>
        </p:nvPicPr>
        <p:blipFill rotWithShape="1">
          <a:blip r:embed="rId3">
            <a:alphaModFix/>
          </a:blip>
          <a:srcRect b="29158" l="38183" r="0" t="0"/>
          <a:stretch/>
        </p:blipFill>
        <p:spPr>
          <a:xfrm rot="6887860">
            <a:off x="-1477737" y="-1281525"/>
            <a:ext cx="6126675" cy="7020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4"/>
          <p:cNvPicPr preferRelativeResize="0"/>
          <p:nvPr/>
        </p:nvPicPr>
        <p:blipFill rotWithShape="1">
          <a:blip r:embed="rId4">
            <a:alphaModFix amt="72000"/>
          </a:blip>
          <a:srcRect b="0" l="4865" r="4856" t="14899"/>
          <a:stretch/>
        </p:blipFill>
        <p:spPr>
          <a:xfrm>
            <a:off x="320100" y="127525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blob on a black background&#10;&#10;Description automatically generated" id="115" name="Google Shape;115;p4"/>
          <p:cNvPicPr preferRelativeResize="0"/>
          <p:nvPr/>
        </p:nvPicPr>
        <p:blipFill rotWithShape="1">
          <a:blip r:embed="rId5">
            <a:alphaModFix/>
          </a:blip>
          <a:srcRect b="0" l="10223" r="7458" t="57182"/>
          <a:stretch/>
        </p:blipFill>
        <p:spPr>
          <a:xfrm rot="10124337">
            <a:off x="6560216" y="3994865"/>
            <a:ext cx="7527280" cy="391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4"/>
          <p:cNvPicPr preferRelativeResize="0"/>
          <p:nvPr/>
        </p:nvPicPr>
        <p:blipFill rotWithShape="1">
          <a:blip r:embed="rId3">
            <a:alphaModFix/>
          </a:blip>
          <a:srcRect b="34447" l="28083" r="0" t="27982"/>
          <a:stretch/>
        </p:blipFill>
        <p:spPr>
          <a:xfrm rot="-5400000">
            <a:off x="8625087" y="1866162"/>
            <a:ext cx="6614201" cy="3723376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4"/>
          <p:cNvSpPr txBox="1"/>
          <p:nvPr>
            <p:ph type="title"/>
          </p:nvPr>
        </p:nvSpPr>
        <p:spPr>
          <a:xfrm>
            <a:off x="838200" y="127525"/>
            <a:ext cx="10515600" cy="180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VILNIUS TECH SA STRATEGIJA / VILNIUS TECH SR STRATEGY</a:t>
            </a:r>
            <a:endParaRPr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18" name="Google Shape;118;p4"/>
          <p:cNvSpPr txBox="1"/>
          <p:nvPr>
            <p:ph idx="1" type="body"/>
          </p:nvPr>
        </p:nvSpPr>
        <p:spPr>
          <a:xfrm>
            <a:off x="838300" y="2254450"/>
            <a:ext cx="5271000" cy="42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2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MISIJA </a:t>
            </a:r>
            <a:r>
              <a:rPr lang="en-US" sz="21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Atstovaudami VILNIUS TECH akademinę bendruomenę, kuriame augančią ir atsakingą studentišką jėgą, orientuotą į kokybišką aukštąjį mokslą. </a:t>
            </a:r>
            <a:endParaRPr sz="21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2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VIZIJA</a:t>
            </a:r>
            <a:r>
              <a:rPr lang="en-US" sz="21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Patikima, atsakinga ir kryptingai veikianti VILNIUS TECH akademinė bendruomenė.</a:t>
            </a:r>
            <a:endParaRPr sz="21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A blue and black logo&#10;&#10;Description automatically generated" id="119" name="Google Shape;119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8000" y="5472404"/>
            <a:ext cx="1252473" cy="1163608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4"/>
          <p:cNvSpPr txBox="1"/>
          <p:nvPr>
            <p:ph idx="1" type="body"/>
          </p:nvPr>
        </p:nvSpPr>
        <p:spPr>
          <a:xfrm>
            <a:off x="6057225" y="2254450"/>
            <a:ext cx="5271000" cy="42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2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MISSION </a:t>
            </a:r>
            <a:r>
              <a:rPr lang="en-US" sz="21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While representing the VILNIUS TECH academic community we create a growing and responsible student force oriented towards quality higher education.</a:t>
            </a:r>
            <a:endParaRPr sz="21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1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1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2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VISION </a:t>
            </a:r>
            <a:r>
              <a:rPr lang="en-US" sz="21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Trustworthy, responsible and directionate VILNIUS TECH academic community.</a:t>
            </a:r>
            <a:endParaRPr sz="21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1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4DC7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"/>
          <p:cNvSpPr txBox="1"/>
          <p:nvPr>
            <p:ph idx="1" type="body"/>
          </p:nvPr>
        </p:nvSpPr>
        <p:spPr>
          <a:xfrm>
            <a:off x="6250400" y="2254450"/>
            <a:ext cx="5218800" cy="42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QUALITIES:</a:t>
            </a:r>
            <a:endParaRPr b="1" sz="1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1. Innovation </a:t>
            </a:r>
            <a:r>
              <a:rPr lang="en-US" sz="15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constantly strive for innovation and improvement while integrating new ideas and solutions inside the organisation.</a:t>
            </a:r>
            <a:endParaRPr sz="1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45720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45720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2. Community </a:t>
            </a:r>
            <a:r>
              <a:rPr lang="en-US" sz="15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we cherish our community while respecting traditions and encouraging active student involvement into university life.</a:t>
            </a:r>
            <a:endParaRPr sz="1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45720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45720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3. Responsibility </a:t>
            </a:r>
            <a:r>
              <a:rPr lang="en-US" sz="15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we keep our obligations and make sure that our organizations is responsible and is balanced.</a:t>
            </a:r>
            <a:endParaRPr sz="1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45720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45720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4. Openness </a:t>
            </a:r>
            <a:r>
              <a:rPr lang="en-US" sz="15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we take part in clear and public work and are open to suggestions, new ideas, changes, critique, and comments.</a:t>
            </a:r>
            <a:endParaRPr sz="1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26" name="Google Shape;126;p5"/>
          <p:cNvPicPr preferRelativeResize="0"/>
          <p:nvPr/>
        </p:nvPicPr>
        <p:blipFill rotWithShape="1">
          <a:blip r:embed="rId3">
            <a:alphaModFix/>
          </a:blip>
          <a:srcRect b="29158" l="38183" r="0" t="0"/>
          <a:stretch/>
        </p:blipFill>
        <p:spPr>
          <a:xfrm rot="6887860">
            <a:off x="-1477737" y="-1281525"/>
            <a:ext cx="6126675" cy="7020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5"/>
          <p:cNvPicPr preferRelativeResize="0"/>
          <p:nvPr/>
        </p:nvPicPr>
        <p:blipFill rotWithShape="1">
          <a:blip r:embed="rId4">
            <a:alphaModFix amt="72000"/>
          </a:blip>
          <a:srcRect b="0" l="4865" r="4856" t="16957"/>
          <a:stretch/>
        </p:blipFill>
        <p:spPr>
          <a:xfrm>
            <a:off x="320100" y="520850"/>
            <a:ext cx="12192001" cy="77846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blob on a black background&#10;&#10;Description automatically generated" id="128" name="Google Shape;128;p5"/>
          <p:cNvPicPr preferRelativeResize="0"/>
          <p:nvPr/>
        </p:nvPicPr>
        <p:blipFill rotWithShape="1">
          <a:blip r:embed="rId5">
            <a:alphaModFix/>
          </a:blip>
          <a:srcRect b="0" l="10223" r="7458" t="57182"/>
          <a:stretch/>
        </p:blipFill>
        <p:spPr>
          <a:xfrm rot="10124337">
            <a:off x="6560216" y="3994865"/>
            <a:ext cx="7527280" cy="391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5"/>
          <p:cNvPicPr preferRelativeResize="0"/>
          <p:nvPr/>
        </p:nvPicPr>
        <p:blipFill rotWithShape="1">
          <a:blip r:embed="rId3">
            <a:alphaModFix/>
          </a:blip>
          <a:srcRect b="34447" l="28083" r="0" t="27982"/>
          <a:stretch/>
        </p:blipFill>
        <p:spPr>
          <a:xfrm rot="-5400000">
            <a:off x="8625087" y="1866162"/>
            <a:ext cx="6614201" cy="3723376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5"/>
          <p:cNvSpPr txBox="1"/>
          <p:nvPr>
            <p:ph type="title"/>
          </p:nvPr>
        </p:nvSpPr>
        <p:spPr>
          <a:xfrm>
            <a:off x="838200" y="127525"/>
            <a:ext cx="10515600" cy="180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VILNIUS TECH SA STRATEGIJA / VILNIUS TECH SR STRATEGY</a:t>
            </a:r>
            <a:endParaRPr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1" name="Google Shape;131;p5"/>
          <p:cNvSpPr txBox="1"/>
          <p:nvPr>
            <p:ph idx="1" type="body"/>
          </p:nvPr>
        </p:nvSpPr>
        <p:spPr>
          <a:xfrm>
            <a:off x="838300" y="2254450"/>
            <a:ext cx="5218800" cy="42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VERTYBĖS:</a:t>
            </a:r>
            <a:endParaRPr b="1" sz="1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1. Inovatyvumas</a:t>
            </a:r>
            <a:r>
              <a:rPr lang="en-US" sz="15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nuolat siekiame naujovių ir tobulėjimo, integruodami naujas idėjas ir sprendimus organizacijoje.</a:t>
            </a:r>
            <a:endParaRPr sz="1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45720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45720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2. Bendruomeniškumas</a:t>
            </a:r>
            <a:r>
              <a:rPr lang="en-US" sz="15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puoselėjame savo bendruomenę, gerbdami tradicijas ir skatindami aktyvų studentų įsitraukimą į universiteto gyvenimą.</a:t>
            </a:r>
            <a:endParaRPr sz="1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45720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45720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3. Atsakingumas</a:t>
            </a:r>
            <a:r>
              <a:rPr lang="en-US" sz="15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laikomės savo įsipareigojimų ir užtikriname, kad mūsų</a:t>
            </a:r>
            <a:endParaRPr sz="1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45720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5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organizacija veiktų atsakingai ir subalansuotai.</a:t>
            </a:r>
            <a:endParaRPr sz="1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45720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45720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4. Atvirumas</a:t>
            </a:r>
            <a:r>
              <a:rPr lang="en-US" sz="15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vykdome skaidrią ir viešą veiklą, esame atviri siūlymams, naujoms idėjoms, pokyčiams, kritikai ir pastaboms.</a:t>
            </a:r>
            <a:endParaRPr sz="1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A blue and black logo&#10;&#10;Description automatically generated" id="132" name="Google Shape;132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8000" y="5472404"/>
            <a:ext cx="1252473" cy="1163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4DC7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white blob on a black background&#10;&#10;Description automatically generated" id="137" name="Google Shape;137;p6"/>
          <p:cNvPicPr preferRelativeResize="0"/>
          <p:nvPr/>
        </p:nvPicPr>
        <p:blipFill rotWithShape="1">
          <a:blip r:embed="rId3">
            <a:alphaModFix/>
          </a:blip>
          <a:srcRect b="0" l="10226" r="7454" t="57183"/>
          <a:stretch/>
        </p:blipFill>
        <p:spPr>
          <a:xfrm rot="-894500">
            <a:off x="-1633591" y="-1052651"/>
            <a:ext cx="7527280" cy="391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6"/>
          <p:cNvPicPr preferRelativeResize="0"/>
          <p:nvPr/>
        </p:nvPicPr>
        <p:blipFill rotWithShape="1">
          <a:blip r:embed="rId4">
            <a:alphaModFix/>
          </a:blip>
          <a:srcRect b="29158" l="38183" r="0" t="0"/>
          <a:stretch/>
        </p:blipFill>
        <p:spPr>
          <a:xfrm rot="5400000">
            <a:off x="385863" y="-507062"/>
            <a:ext cx="6126675" cy="70209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blob on a black background&#10;&#10;Description automatically generated" id="139" name="Google Shape;139;p6"/>
          <p:cNvPicPr preferRelativeResize="0"/>
          <p:nvPr/>
        </p:nvPicPr>
        <p:blipFill rotWithShape="1">
          <a:blip r:embed="rId3">
            <a:alphaModFix/>
          </a:blip>
          <a:srcRect b="0" l="10226" r="7454" t="57183"/>
          <a:stretch/>
        </p:blipFill>
        <p:spPr>
          <a:xfrm rot="10124337">
            <a:off x="5516266" y="4299315"/>
            <a:ext cx="7527280" cy="391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6"/>
          <p:cNvPicPr preferRelativeResize="0"/>
          <p:nvPr/>
        </p:nvPicPr>
        <p:blipFill rotWithShape="1">
          <a:blip r:embed="rId4">
            <a:alphaModFix/>
          </a:blip>
          <a:srcRect b="34447" l="28083" r="0" t="0"/>
          <a:stretch/>
        </p:blipFill>
        <p:spPr>
          <a:xfrm rot="-5400000">
            <a:off x="5686737" y="440488"/>
            <a:ext cx="6614201" cy="649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6"/>
          <p:cNvPicPr preferRelativeResize="0"/>
          <p:nvPr/>
        </p:nvPicPr>
        <p:blipFill rotWithShape="1">
          <a:blip r:embed="rId5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6"/>
          <p:cNvSpPr txBox="1"/>
          <p:nvPr>
            <p:ph type="ctrTitle"/>
          </p:nvPr>
        </p:nvSpPr>
        <p:spPr>
          <a:xfrm>
            <a:off x="1524000" y="2235188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Montserrat SemiBold"/>
              <a:buAutoNum type="arabicPeriod"/>
            </a:pPr>
            <a:r>
              <a:rPr lang="en-US" sz="4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Studentų interesų atstovavimas  / Representing student interests</a:t>
            </a:r>
            <a:endParaRPr sz="40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descr="A blue and black logo&#10;&#10;Description automatically generated" id="143" name="Google Shape;143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8000" y="5472404"/>
            <a:ext cx="1252473" cy="1163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4">
            <a:alphaModFix/>
          </a:blip>
          <a:srcRect b="34447" l="28083" r="0" t="0"/>
          <a:stretch/>
        </p:blipFill>
        <p:spPr>
          <a:xfrm rot="6605094">
            <a:off x="-595063" y="-1574738"/>
            <a:ext cx="6614201" cy="649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7597005">
            <a:off x="6960151" y="4517852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7"/>
          <p:cNvPicPr preferRelativeResize="0"/>
          <p:nvPr/>
        </p:nvPicPr>
        <p:blipFill rotWithShape="1">
          <a:blip r:embed="rId6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7"/>
          <p:cNvPicPr preferRelativeResize="0"/>
          <p:nvPr/>
        </p:nvPicPr>
        <p:blipFill rotWithShape="1">
          <a:blip r:embed="rId4">
            <a:alphaModFix/>
          </a:blip>
          <a:srcRect b="16485" l="17471" r="0" t="0"/>
          <a:stretch/>
        </p:blipFill>
        <p:spPr>
          <a:xfrm rot="-6536601">
            <a:off x="5529673" y="1149225"/>
            <a:ext cx="7590476" cy="827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lang="en-US" sz="3140">
                <a:latin typeface="Montserrat SemiBold"/>
                <a:ea typeface="Montserrat SemiBold"/>
                <a:cs typeface="Montserrat SemiBold"/>
                <a:sym typeface="Montserrat SemiBold"/>
              </a:rPr>
              <a:t>1.1. Socialinių ir akademinių procesų tobulinimas / Improvement of social and academic processes</a:t>
            </a:r>
            <a:endParaRPr sz="3140" cap="none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53" name="Google Shape;153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667998" y="5466937"/>
            <a:ext cx="1252475" cy="117453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7"/>
          <p:cNvSpPr txBox="1"/>
          <p:nvPr>
            <p:ph idx="1" type="body"/>
          </p:nvPr>
        </p:nvSpPr>
        <p:spPr>
          <a:xfrm>
            <a:off x="8382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400"/>
              <a:t>Prisidėjome prie centralizuotos studentų ir dėstytojų - mentorių apklausos darbo grupės: kūrėme apklausą, </a:t>
            </a:r>
            <a:r>
              <a:rPr lang="en-US" sz="2400"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gautus savo fakulteto rezultatus susisteminome ir aptarėme su SA nariais.</a:t>
            </a:r>
            <a:endParaRPr sz="2400"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400"/>
              <a:t>Bendradarbiaudami su administracija dalyvavome VILNIUS TECH atvirų durų dienoje, kurioje atsakėme į moksleiviams iškilusius klausimus ir pasakojome apie studijas mūsų fakultete.</a:t>
            </a:r>
            <a:endParaRPr/>
          </a:p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5" name="Google Shape;155;p7"/>
          <p:cNvSpPr txBox="1"/>
          <p:nvPr>
            <p:ph idx="1" type="body"/>
          </p:nvPr>
        </p:nvSpPr>
        <p:spPr>
          <a:xfrm>
            <a:off x="60330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2400"/>
              <a:t>We contributed to the working group for a centralized survey of students and lecturers–mentors: we developed the survey, systematized the results obtained from our faculty.</a:t>
            </a:r>
            <a:endParaRPr sz="2400"/>
          </a:p>
          <a:p>
            <a:pPr indent="-457200" lvl="0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2400"/>
              <a:t>In cooperation with the administration, we participated in the VILNIUS TECH open day, where we answered questions about our faculty to school students. </a:t>
            </a:r>
            <a:endParaRPr sz="18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-9242834">
            <a:off x="8914002" y="-4226548"/>
            <a:ext cx="6857997" cy="6857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7597005">
            <a:off x="-3885574" y="4504277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8"/>
          <p:cNvPicPr preferRelativeResize="0"/>
          <p:nvPr/>
        </p:nvPicPr>
        <p:blipFill rotWithShape="1">
          <a:blip r:embed="rId4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8"/>
          <p:cNvPicPr preferRelativeResize="0"/>
          <p:nvPr/>
        </p:nvPicPr>
        <p:blipFill rotWithShape="1">
          <a:blip r:embed="rId5">
            <a:alphaModFix/>
          </a:blip>
          <a:srcRect b="16485" l="17471" r="0" t="0"/>
          <a:stretch/>
        </p:blipFill>
        <p:spPr>
          <a:xfrm flipH="1" rot="6536601">
            <a:off x="-2285452" y="1135650"/>
            <a:ext cx="7590476" cy="827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lang="en-US" sz="3140">
                <a:latin typeface="Montserrat SemiBold"/>
                <a:ea typeface="Montserrat SemiBold"/>
                <a:cs typeface="Montserrat SemiBold"/>
                <a:sym typeface="Montserrat SemiBold"/>
              </a:rPr>
              <a:t>1.2. Studentų įtraukimas į universiteto sprendimų priėmimo procesus / Involving students into university decision-making processes</a:t>
            </a:r>
            <a:endParaRPr sz="314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65" name="Google Shape;165;p8"/>
          <p:cNvSpPr txBox="1"/>
          <p:nvPr>
            <p:ph idx="1" type="body"/>
          </p:nvPr>
        </p:nvSpPr>
        <p:spPr>
          <a:xfrm>
            <a:off x="8382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Dalyvavome ir atstovavome SA SF studentus dekanato, fakulteto tarybos ir Senato posėdžiuose.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Dalyvavome Statybos fakulteto stipendijų teikimo susirinkime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66" name="Google Shape;166;p8"/>
          <p:cNvPicPr preferRelativeResize="0"/>
          <p:nvPr/>
        </p:nvPicPr>
        <p:blipFill rotWithShape="1">
          <a:blip r:embed="rId5">
            <a:alphaModFix/>
          </a:blip>
          <a:srcRect b="34447" l="28085" r="23897" t="0"/>
          <a:stretch/>
        </p:blipFill>
        <p:spPr>
          <a:xfrm flipH="1" rot="-6605088">
            <a:off x="8096543" y="-2524806"/>
            <a:ext cx="4416141" cy="64966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and black logo&#10;&#10;Description automatically generated" id="167" name="Google Shape;167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8000" y="5472404"/>
            <a:ext cx="1252473" cy="1163608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8"/>
          <p:cNvSpPr txBox="1"/>
          <p:nvPr>
            <p:ph idx="1" type="body"/>
          </p:nvPr>
        </p:nvSpPr>
        <p:spPr>
          <a:xfrm>
            <a:off x="60330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We attended and represented the SR CEF students at the deanery, faculty council, and senate meetings.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We attended the Faculty of Civil engineering scholarship award meeting.</a:t>
            </a:r>
            <a:r>
              <a:rPr b="1" lang="en-US" sz="1800">
                <a:solidFill>
                  <a:srgbClr val="3C51B4"/>
                </a:solidFill>
                <a:highlight>
                  <a:srgbClr val="F8F4F1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4DC7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white blob on a black background&#10;&#10;Description automatically generated" id="173" name="Google Shape;173;p9"/>
          <p:cNvPicPr preferRelativeResize="0"/>
          <p:nvPr/>
        </p:nvPicPr>
        <p:blipFill rotWithShape="1">
          <a:blip r:embed="rId3">
            <a:alphaModFix/>
          </a:blip>
          <a:srcRect b="0" l="10223" r="7458" t="57182"/>
          <a:stretch/>
        </p:blipFill>
        <p:spPr>
          <a:xfrm rot="-894500">
            <a:off x="-1633591" y="-1052652"/>
            <a:ext cx="7527281" cy="391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9"/>
          <p:cNvPicPr preferRelativeResize="0"/>
          <p:nvPr/>
        </p:nvPicPr>
        <p:blipFill rotWithShape="1">
          <a:blip r:embed="rId4">
            <a:alphaModFix/>
          </a:blip>
          <a:srcRect b="29158" l="38183" r="0" t="0"/>
          <a:stretch/>
        </p:blipFill>
        <p:spPr>
          <a:xfrm rot="5400000">
            <a:off x="385863" y="-507062"/>
            <a:ext cx="6126675" cy="70209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blob on a black background&#10;&#10;Description automatically generated" id="175" name="Google Shape;175;p9"/>
          <p:cNvPicPr preferRelativeResize="0"/>
          <p:nvPr/>
        </p:nvPicPr>
        <p:blipFill rotWithShape="1">
          <a:blip r:embed="rId3">
            <a:alphaModFix/>
          </a:blip>
          <a:srcRect b="0" l="10223" r="7458" t="57182"/>
          <a:stretch/>
        </p:blipFill>
        <p:spPr>
          <a:xfrm rot="10124337">
            <a:off x="5516266" y="4299315"/>
            <a:ext cx="7527280" cy="391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9"/>
          <p:cNvPicPr preferRelativeResize="0"/>
          <p:nvPr/>
        </p:nvPicPr>
        <p:blipFill rotWithShape="1">
          <a:blip r:embed="rId4">
            <a:alphaModFix/>
          </a:blip>
          <a:srcRect b="34447" l="28083" r="0" t="0"/>
          <a:stretch/>
        </p:blipFill>
        <p:spPr>
          <a:xfrm rot="-5400000">
            <a:off x="5686737" y="440488"/>
            <a:ext cx="6614201" cy="649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9"/>
          <p:cNvPicPr preferRelativeResize="0"/>
          <p:nvPr/>
        </p:nvPicPr>
        <p:blipFill rotWithShape="1">
          <a:blip r:embed="rId5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9"/>
          <p:cNvSpPr txBox="1"/>
          <p:nvPr>
            <p:ph type="ctrTitle"/>
          </p:nvPr>
        </p:nvSpPr>
        <p:spPr>
          <a:xfrm>
            <a:off x="1524000" y="2235188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sz="43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2. Išorinių ryšių formavimas ir palaikymas / Forming and maintaining external connections</a:t>
            </a:r>
            <a:endParaRPr sz="4300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descr="A blue and black logo&#10;&#10;Description automatically generated" id="179" name="Google Shape;179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8000" y="5472404"/>
            <a:ext cx="1252473" cy="1163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0"/>
          <p:cNvPicPr preferRelativeResize="0"/>
          <p:nvPr/>
        </p:nvPicPr>
        <p:blipFill rotWithShape="1">
          <a:blip r:embed="rId4">
            <a:alphaModFix/>
          </a:blip>
          <a:srcRect b="34447" l="28083" r="0" t="0"/>
          <a:stretch/>
        </p:blipFill>
        <p:spPr>
          <a:xfrm rot="6605094">
            <a:off x="-595063" y="-1574738"/>
            <a:ext cx="6614201" cy="649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7597005">
            <a:off x="6960151" y="4517852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0"/>
          <p:cNvPicPr preferRelativeResize="0"/>
          <p:nvPr/>
        </p:nvPicPr>
        <p:blipFill rotWithShape="1">
          <a:blip r:embed="rId6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0"/>
          <p:cNvPicPr preferRelativeResize="0"/>
          <p:nvPr/>
        </p:nvPicPr>
        <p:blipFill rotWithShape="1">
          <a:blip r:embed="rId4">
            <a:alphaModFix/>
          </a:blip>
          <a:srcRect b="16485" l="17471" r="0" t="0"/>
          <a:stretch/>
        </p:blipFill>
        <p:spPr>
          <a:xfrm rot="-6536601">
            <a:off x="5529673" y="1149225"/>
            <a:ext cx="7590476" cy="827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lang="en-US" sz="3240">
                <a:latin typeface="Montserrat SemiBold"/>
                <a:ea typeface="Montserrat SemiBold"/>
                <a:cs typeface="Montserrat SemiBold"/>
                <a:sym typeface="Montserrat SemiBold"/>
              </a:rPr>
              <a:t>2.1. Alumni tinklas ir ryšiai su buvusiais studentais / Alumni network and connection with ex-students</a:t>
            </a:r>
            <a:endParaRPr sz="3240" cap="none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89" name="Google Shape;189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667998" y="5466937"/>
            <a:ext cx="1252475" cy="1174533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0"/>
          <p:cNvSpPr txBox="1"/>
          <p:nvPr>
            <p:ph idx="1" type="body"/>
          </p:nvPr>
        </p:nvSpPr>
        <p:spPr>
          <a:xfrm>
            <a:off x="8382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Buvo galutinai pabaigta tvarkyti Alumnų duombazė;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Alumni b</a:t>
            </a: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uvo kviečiami</a:t>
            </a: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 į rudeninius mokymus, kurie buvo organizuojami su SA AF, AGAI, AIF, MF, SF, TIF ir VVF.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1" name="Google Shape;191;p10"/>
          <p:cNvSpPr txBox="1"/>
          <p:nvPr>
            <p:ph idx="1" type="body"/>
          </p:nvPr>
        </p:nvSpPr>
        <p:spPr>
          <a:xfrm>
            <a:off x="60330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Database of alumni members was completed;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Alumni were invited to Autumn training session, which were organized in collaboration with SR AF, SR AGAI,SR EEF, SR MF, SR CEF, SR TEF, SR BMF.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-9242834">
            <a:off x="8914002" y="-4226548"/>
            <a:ext cx="6857997" cy="6857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7597005">
            <a:off x="-3885574" y="4504277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1"/>
          <p:cNvPicPr preferRelativeResize="0"/>
          <p:nvPr/>
        </p:nvPicPr>
        <p:blipFill rotWithShape="1">
          <a:blip r:embed="rId4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1"/>
          <p:cNvPicPr preferRelativeResize="0"/>
          <p:nvPr/>
        </p:nvPicPr>
        <p:blipFill rotWithShape="1">
          <a:blip r:embed="rId5">
            <a:alphaModFix/>
          </a:blip>
          <a:srcRect b="16485" l="17471" r="0" t="0"/>
          <a:stretch/>
        </p:blipFill>
        <p:spPr>
          <a:xfrm flipH="1" rot="6536601">
            <a:off x="-2285452" y="1135650"/>
            <a:ext cx="7590476" cy="827692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1"/>
          <p:cNvSpPr txBox="1"/>
          <p:nvPr>
            <p:ph type="title"/>
          </p:nvPr>
        </p:nvSpPr>
        <p:spPr>
          <a:xfrm>
            <a:off x="838200" y="365125"/>
            <a:ext cx="10515600" cy="1829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2750">
                <a:latin typeface="Montserrat SemiBold"/>
                <a:ea typeface="Montserrat SemiBold"/>
                <a:cs typeface="Montserrat SemiBold"/>
                <a:sym typeface="Montserrat SemiBold"/>
              </a:rPr>
              <a:t>2.2. Bendradarbiavimas su kitų aukštųjų mokyklų studentų savivaldomis ir projektinių veiklų įgyvendinimas / Collaboration with other higher education institution students and implementation of project activities</a:t>
            </a:r>
            <a:endParaRPr sz="275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01" name="Google Shape;201;p11"/>
          <p:cNvPicPr preferRelativeResize="0"/>
          <p:nvPr/>
        </p:nvPicPr>
        <p:blipFill rotWithShape="1">
          <a:blip r:embed="rId5">
            <a:alphaModFix/>
          </a:blip>
          <a:srcRect b="34447" l="28085" r="23897" t="0"/>
          <a:stretch/>
        </p:blipFill>
        <p:spPr>
          <a:xfrm flipH="1" rot="-6605088">
            <a:off x="8105148" y="-2524806"/>
            <a:ext cx="4416141" cy="64966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and black logo&#10;&#10;Description automatically generated" id="202" name="Google Shape;202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8000" y="5472404"/>
            <a:ext cx="1252473" cy="1163608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1"/>
          <p:cNvSpPr txBox="1"/>
          <p:nvPr>
            <p:ph idx="1" type="body"/>
          </p:nvPr>
        </p:nvSpPr>
        <p:spPr>
          <a:xfrm>
            <a:off x="838200" y="2254450"/>
            <a:ext cx="5245500" cy="39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Dalyvavome LSS Grand Christmas</a:t>
            </a:r>
            <a:endParaRPr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400"/>
              <a:t>SA AF, AGAI, AIF, MF, SF, TIF ir VVF organizuotuose rudeninuose mokymuose paskaitas vedė KTU SA ir VDU SA/LSS atstovai.</a:t>
            </a:r>
            <a:endParaRPr sz="18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4" name="Google Shape;204;p11"/>
          <p:cNvSpPr txBox="1"/>
          <p:nvPr>
            <p:ph idx="1" type="body"/>
          </p:nvPr>
        </p:nvSpPr>
        <p:spPr>
          <a:xfrm>
            <a:off x="6178675" y="2194225"/>
            <a:ext cx="5245500" cy="39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Participated in Grand Christmas</a:t>
            </a:r>
            <a:endParaRPr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400"/>
              <a:t>Lectures at the autumn trainings organized by SR AF, AGAI, EEF, MF, CEF, TEF, and BMF were delivered by representatives from KTU SR and VMU SR/LSS.</a:t>
            </a:r>
            <a:endParaRPr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12"/>
          <p:cNvPicPr preferRelativeResize="0"/>
          <p:nvPr/>
        </p:nvPicPr>
        <p:blipFill rotWithShape="1">
          <a:blip r:embed="rId3">
            <a:alphaModFix/>
          </a:blip>
          <a:srcRect b="34447" l="28083" r="0" t="0"/>
          <a:stretch/>
        </p:blipFill>
        <p:spPr>
          <a:xfrm rot="6605094">
            <a:off x="-595063" y="-1574738"/>
            <a:ext cx="6614201" cy="649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7597005">
            <a:off x="6960151" y="4517852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2"/>
          <p:cNvPicPr preferRelativeResize="0"/>
          <p:nvPr/>
        </p:nvPicPr>
        <p:blipFill rotWithShape="1">
          <a:blip r:embed="rId5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2"/>
          <p:cNvPicPr preferRelativeResize="0"/>
          <p:nvPr/>
        </p:nvPicPr>
        <p:blipFill rotWithShape="1">
          <a:blip r:embed="rId3">
            <a:alphaModFix/>
          </a:blip>
          <a:srcRect b="16485" l="17471" r="0" t="0"/>
          <a:stretch/>
        </p:blipFill>
        <p:spPr>
          <a:xfrm rot="-6536601">
            <a:off x="5529673" y="1149225"/>
            <a:ext cx="7590476" cy="827692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lang="en-US" sz="3040">
                <a:latin typeface="Montserrat SemiBold"/>
                <a:ea typeface="Montserrat SemiBold"/>
                <a:cs typeface="Montserrat SemiBold"/>
                <a:sym typeface="Montserrat SemiBold"/>
              </a:rPr>
              <a:t>2.3. Ryšių su socialiniais partneriais kūrimas ir palaikymas / Creation and maintaining of connections with social partners</a:t>
            </a:r>
            <a:endParaRPr sz="3040" cap="none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14" name="Google Shape;214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7998" y="5466937"/>
            <a:ext cx="1252475" cy="1174533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2"/>
          <p:cNvSpPr txBox="1"/>
          <p:nvPr>
            <p:ph idx="1" type="body"/>
          </p:nvPr>
        </p:nvSpPr>
        <p:spPr>
          <a:xfrm>
            <a:off x="8382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16" name="Google Shape;216;p12"/>
          <p:cNvSpPr txBox="1"/>
          <p:nvPr>
            <p:ph idx="1" type="body"/>
          </p:nvPr>
        </p:nvSpPr>
        <p:spPr>
          <a:xfrm>
            <a:off x="60330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2900" lvl="0" marL="8001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In cooperation with “AM spauda” we created faculty-branded merchandise for the students of Faculty of Civil Engineering.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17" name="Google Shape;217;p12"/>
          <p:cNvSpPr txBox="1"/>
          <p:nvPr/>
        </p:nvSpPr>
        <p:spPr>
          <a:xfrm>
            <a:off x="913500" y="2383002"/>
            <a:ext cx="3658500" cy="1482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Bendradarbiaudami su ,,AM spauda“ sukūrėme statybos fakulteto atributiką studentams.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13"/>
          <p:cNvPicPr preferRelativeResize="0"/>
          <p:nvPr/>
        </p:nvPicPr>
        <p:blipFill rotWithShape="1">
          <a:blip r:embed="rId4">
            <a:alphaModFix/>
          </a:blip>
          <a:srcRect b="34447" l="28083" r="0" t="0"/>
          <a:stretch/>
        </p:blipFill>
        <p:spPr>
          <a:xfrm rot="6605094">
            <a:off x="-595063" y="-1574738"/>
            <a:ext cx="6614201" cy="649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7597005">
            <a:off x="6960151" y="4517852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3"/>
          <p:cNvPicPr preferRelativeResize="0"/>
          <p:nvPr/>
        </p:nvPicPr>
        <p:blipFill rotWithShape="1">
          <a:blip r:embed="rId6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3"/>
          <p:cNvPicPr preferRelativeResize="0"/>
          <p:nvPr/>
        </p:nvPicPr>
        <p:blipFill rotWithShape="1">
          <a:blip r:embed="rId4">
            <a:alphaModFix/>
          </a:blip>
          <a:srcRect b="16485" l="17471" r="0" t="0"/>
          <a:stretch/>
        </p:blipFill>
        <p:spPr>
          <a:xfrm rot="-6536601">
            <a:off x="5529673" y="1149225"/>
            <a:ext cx="7590476" cy="827692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3"/>
          <p:cNvSpPr txBox="1"/>
          <p:nvPr>
            <p:ph type="title"/>
          </p:nvPr>
        </p:nvSpPr>
        <p:spPr>
          <a:xfrm>
            <a:off x="838200" y="365125"/>
            <a:ext cx="10515600" cy="158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2800">
                <a:latin typeface="Montserrat SemiBold"/>
                <a:ea typeface="Montserrat SemiBold"/>
                <a:cs typeface="Montserrat SemiBold"/>
                <a:sym typeface="Montserrat SemiBold"/>
              </a:rPr>
              <a:t>2.4. Ryšių su užsienio studentais kūrimas ir įtraukimas į akademinę bendruomenę  / Creation of connection with and inclusivity into the academic community of international students</a:t>
            </a:r>
            <a:endParaRPr sz="2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27" name="Google Shape;227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667998" y="5466937"/>
            <a:ext cx="1252475" cy="1174533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3"/>
          <p:cNvSpPr txBox="1"/>
          <p:nvPr>
            <p:ph idx="1" type="body"/>
          </p:nvPr>
        </p:nvSpPr>
        <p:spPr>
          <a:xfrm>
            <a:off x="838200" y="2237250"/>
            <a:ext cx="5245500" cy="3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Susisiekta su esamomis grupėmis, padarytas susitikimas su pirmakursių grupe ir išklausytos jų problemos</a:t>
            </a: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 ir aptartos su komandos nariais.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9" name="Google Shape;229;p13"/>
          <p:cNvSpPr txBox="1"/>
          <p:nvPr>
            <p:ph idx="1" type="body"/>
          </p:nvPr>
        </p:nvSpPr>
        <p:spPr>
          <a:xfrm>
            <a:off x="6033000" y="2237250"/>
            <a:ext cx="5245500" cy="3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Contacted academic group, organized a welcome meeting with first-year students, their concerns and problems were addressed and talked about with our team.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4DC7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4"/>
          <p:cNvPicPr preferRelativeResize="0"/>
          <p:nvPr/>
        </p:nvPicPr>
        <p:blipFill rotWithShape="1">
          <a:blip r:embed="rId3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blob on a black background&#10;&#10;Description automatically generated" id="235" name="Google Shape;235;p14"/>
          <p:cNvPicPr preferRelativeResize="0"/>
          <p:nvPr/>
        </p:nvPicPr>
        <p:blipFill rotWithShape="1">
          <a:blip r:embed="rId4">
            <a:alphaModFix/>
          </a:blip>
          <a:srcRect b="0" l="10223" r="7458" t="57182"/>
          <a:stretch/>
        </p:blipFill>
        <p:spPr>
          <a:xfrm rot="-894500">
            <a:off x="-1633591" y="-1052652"/>
            <a:ext cx="7527281" cy="391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4"/>
          <p:cNvPicPr preferRelativeResize="0"/>
          <p:nvPr/>
        </p:nvPicPr>
        <p:blipFill rotWithShape="1">
          <a:blip r:embed="rId5">
            <a:alphaModFix/>
          </a:blip>
          <a:srcRect b="29158" l="38183" r="0" t="0"/>
          <a:stretch/>
        </p:blipFill>
        <p:spPr>
          <a:xfrm rot="5400000">
            <a:off x="385863" y="-507062"/>
            <a:ext cx="6126675" cy="70209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blob on a black background&#10;&#10;Description automatically generated" id="237" name="Google Shape;237;p14"/>
          <p:cNvPicPr preferRelativeResize="0"/>
          <p:nvPr/>
        </p:nvPicPr>
        <p:blipFill rotWithShape="1">
          <a:blip r:embed="rId4">
            <a:alphaModFix/>
          </a:blip>
          <a:srcRect b="0" l="10223" r="7458" t="57182"/>
          <a:stretch/>
        </p:blipFill>
        <p:spPr>
          <a:xfrm rot="10124337">
            <a:off x="5516266" y="4299315"/>
            <a:ext cx="7527280" cy="391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4"/>
          <p:cNvPicPr preferRelativeResize="0"/>
          <p:nvPr/>
        </p:nvPicPr>
        <p:blipFill rotWithShape="1">
          <a:blip r:embed="rId5">
            <a:alphaModFix/>
          </a:blip>
          <a:srcRect b="34447" l="28083" r="0" t="0"/>
          <a:stretch/>
        </p:blipFill>
        <p:spPr>
          <a:xfrm rot="-5400000">
            <a:off x="5875212" y="918963"/>
            <a:ext cx="6614201" cy="6496624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4"/>
          <p:cNvSpPr txBox="1"/>
          <p:nvPr>
            <p:ph type="ctrTitle"/>
          </p:nvPr>
        </p:nvSpPr>
        <p:spPr>
          <a:xfrm>
            <a:off x="1524000" y="2235188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sz="43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3. Stiprinti žmogiškuosius išteklius ir jų valdymą / Strengthening and control of human resources</a:t>
            </a:r>
            <a:endParaRPr sz="4300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descr="A blue and black logo&#10;&#10;Description automatically generated" id="240" name="Google Shape;240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8000" y="5472404"/>
            <a:ext cx="1252473" cy="1163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15"/>
          <p:cNvPicPr preferRelativeResize="0"/>
          <p:nvPr/>
        </p:nvPicPr>
        <p:blipFill rotWithShape="1">
          <a:blip r:embed="rId4">
            <a:alphaModFix/>
          </a:blip>
          <a:srcRect b="34447" l="28083" r="0" t="0"/>
          <a:stretch/>
        </p:blipFill>
        <p:spPr>
          <a:xfrm rot="6605094">
            <a:off x="-595063" y="-1574738"/>
            <a:ext cx="6614201" cy="649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7597005">
            <a:off x="6960151" y="4517852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5"/>
          <p:cNvPicPr preferRelativeResize="0"/>
          <p:nvPr/>
        </p:nvPicPr>
        <p:blipFill rotWithShape="1">
          <a:blip r:embed="rId6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5"/>
          <p:cNvPicPr preferRelativeResize="0"/>
          <p:nvPr/>
        </p:nvPicPr>
        <p:blipFill rotWithShape="1">
          <a:blip r:embed="rId4">
            <a:alphaModFix/>
          </a:blip>
          <a:srcRect b="16485" l="17471" r="0" t="0"/>
          <a:stretch/>
        </p:blipFill>
        <p:spPr>
          <a:xfrm rot="-6536601">
            <a:off x="5529673" y="1149225"/>
            <a:ext cx="7590476" cy="827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667998" y="5466937"/>
            <a:ext cx="1252475" cy="1174533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5"/>
          <p:cNvSpPr txBox="1"/>
          <p:nvPr>
            <p:ph type="title"/>
          </p:nvPr>
        </p:nvSpPr>
        <p:spPr>
          <a:xfrm>
            <a:off x="838200" y="365125"/>
            <a:ext cx="10515600" cy="168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3100">
                <a:latin typeface="Montserrat SemiBold"/>
                <a:ea typeface="Montserrat SemiBold"/>
                <a:cs typeface="Montserrat SemiBold"/>
                <a:sym typeface="Montserrat SemiBold"/>
              </a:rPr>
              <a:t>3.1. Naujų narių pritraukimas ir integravimas į studentų atstovybės bendruomenę / Attraction and integration of new members into the students’ representation community</a:t>
            </a:r>
            <a:endParaRPr sz="31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51" name="Google Shape;251;p15"/>
          <p:cNvSpPr txBox="1"/>
          <p:nvPr>
            <p:ph idx="1" type="body"/>
          </p:nvPr>
        </p:nvSpPr>
        <p:spPr>
          <a:xfrm>
            <a:off x="838200" y="2168400"/>
            <a:ext cx="5245500" cy="40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Vykdomi SA visuotiniai susirinkimai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  <a:extLst>
                  <a:ext uri="http://customooxmlschemas.google.com/">
                    <go:slidesCustomData xmlns:go="http://customooxmlschemas.google.com/" textRoundtripDataId="3"/>
                  </a:ext>
                </a:extLst>
              </a:rPr>
              <a:t>Vykdomos grupinės užduotys susijusios su komitet</a:t>
            </a: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ais.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400"/>
              <a:t>Visi nauji nariai pasirinko komitetus ir aktyviai dalyvavo jų veiklose;</a:t>
            </a:r>
            <a:endParaRPr sz="18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Vykdomi team buildingai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52" name="Google Shape;252;p15"/>
          <p:cNvSpPr txBox="1"/>
          <p:nvPr>
            <p:ph idx="1" type="body"/>
          </p:nvPr>
        </p:nvSpPr>
        <p:spPr>
          <a:xfrm>
            <a:off x="6033000" y="2168400"/>
            <a:ext cx="5245500" cy="40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The general meetings of SR are happening regularly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Group assignments about committees are being done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400"/>
              <a:t>All new members chose their committees and actively participated in their activities</a:t>
            </a:r>
            <a:r>
              <a:rPr lang="en-US"/>
              <a:t>;</a:t>
            </a:r>
            <a:endParaRPr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400"/>
              <a:t>Team buildings were organized</a:t>
            </a:r>
            <a:endParaRPr sz="2400"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-9242834">
            <a:off x="8914002" y="-4226548"/>
            <a:ext cx="6857997" cy="6857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7597005">
            <a:off x="-3885574" y="4504277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6"/>
          <p:cNvPicPr preferRelativeResize="0"/>
          <p:nvPr/>
        </p:nvPicPr>
        <p:blipFill rotWithShape="1">
          <a:blip r:embed="rId4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6"/>
          <p:cNvPicPr preferRelativeResize="0"/>
          <p:nvPr/>
        </p:nvPicPr>
        <p:blipFill rotWithShape="1">
          <a:blip r:embed="rId5">
            <a:alphaModFix/>
          </a:blip>
          <a:srcRect b="16485" l="17471" r="0" t="0"/>
          <a:stretch/>
        </p:blipFill>
        <p:spPr>
          <a:xfrm flipH="1" rot="6536601">
            <a:off x="-2327402" y="1258900"/>
            <a:ext cx="7590476" cy="827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6"/>
          <p:cNvPicPr preferRelativeResize="0"/>
          <p:nvPr/>
        </p:nvPicPr>
        <p:blipFill rotWithShape="1">
          <a:blip r:embed="rId5">
            <a:alphaModFix/>
          </a:blip>
          <a:srcRect b="34447" l="28085" r="23897" t="0"/>
          <a:stretch/>
        </p:blipFill>
        <p:spPr>
          <a:xfrm flipH="1" rot="-6605088">
            <a:off x="8215193" y="-2651331"/>
            <a:ext cx="4416141" cy="64966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and black logo&#10;&#10;Description automatically generated" id="262" name="Google Shape;262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8000" y="5472404"/>
            <a:ext cx="1252473" cy="1163608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16"/>
          <p:cNvSpPr txBox="1"/>
          <p:nvPr>
            <p:ph type="title"/>
          </p:nvPr>
        </p:nvSpPr>
        <p:spPr>
          <a:xfrm>
            <a:off x="838200" y="365125"/>
            <a:ext cx="10515600" cy="170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2700">
                <a:latin typeface="Montserrat SemiBold"/>
                <a:ea typeface="Montserrat SemiBold"/>
                <a:cs typeface="Montserrat SemiBold"/>
                <a:sym typeface="Montserrat SemiBold"/>
              </a:rPr>
              <a:t>3.2. Pastovus narių, koordinatorių ir vadovų kompetencijos kėlimas ir kompetencijų kokybės priežiūra / Constant competency improvement and quality assessment of members, coordinators, and heads</a:t>
            </a:r>
            <a:endParaRPr sz="27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64" name="Google Shape;264;p16"/>
          <p:cNvSpPr txBox="1"/>
          <p:nvPr>
            <p:ph idx="1" type="body"/>
          </p:nvPr>
        </p:nvSpPr>
        <p:spPr>
          <a:xfrm>
            <a:off x="838200" y="2145975"/>
            <a:ext cx="5245500" cy="38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Suorganizuoti Rudeniniai mokymai su SA AGAI, SA AIF ir SA MF;</a:t>
            </a:r>
            <a:endParaRPr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Dalyvavome centrinio biuro organizuojamuose visuotiniuose ir atstovų mokymuose. 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5" name="Google Shape;265;p16"/>
          <p:cNvSpPr txBox="1"/>
          <p:nvPr>
            <p:ph idx="1" type="body"/>
          </p:nvPr>
        </p:nvSpPr>
        <p:spPr>
          <a:xfrm>
            <a:off x="6083700" y="2145975"/>
            <a:ext cx="5245500" cy="38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Organized the Spring training with SR AGAI, SR EEF and SR MF;</a:t>
            </a:r>
            <a:endParaRPr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We participated in the general and representatives’ trainings organized by the central office</a:t>
            </a:r>
            <a:r>
              <a:rPr lang="en-US"/>
              <a:t>. 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17"/>
          <p:cNvPicPr preferRelativeResize="0"/>
          <p:nvPr/>
        </p:nvPicPr>
        <p:blipFill rotWithShape="1">
          <a:blip r:embed="rId4">
            <a:alphaModFix/>
          </a:blip>
          <a:srcRect b="34447" l="28083" r="0" t="0"/>
          <a:stretch/>
        </p:blipFill>
        <p:spPr>
          <a:xfrm rot="6605094">
            <a:off x="-595063" y="-1574738"/>
            <a:ext cx="6614201" cy="649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7597005">
            <a:off x="6960151" y="4517852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7"/>
          <p:cNvPicPr preferRelativeResize="0"/>
          <p:nvPr/>
        </p:nvPicPr>
        <p:blipFill rotWithShape="1">
          <a:blip r:embed="rId6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7"/>
          <p:cNvPicPr preferRelativeResize="0"/>
          <p:nvPr/>
        </p:nvPicPr>
        <p:blipFill rotWithShape="1">
          <a:blip r:embed="rId4">
            <a:alphaModFix/>
          </a:blip>
          <a:srcRect b="16485" l="17471" r="0" t="0"/>
          <a:stretch/>
        </p:blipFill>
        <p:spPr>
          <a:xfrm rot="-6536601">
            <a:off x="5529673" y="1149225"/>
            <a:ext cx="7590476" cy="827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667998" y="5466937"/>
            <a:ext cx="1252475" cy="1174533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3200">
                <a:latin typeface="Montserrat SemiBold"/>
                <a:ea typeface="Montserrat SemiBold"/>
                <a:cs typeface="Montserrat SemiBold"/>
                <a:sym typeface="Montserrat SemiBold"/>
              </a:rPr>
              <a:t>3.3. Kompetentingos lyderystės programos organizavimas ir vykdymas / Competitive leadership program organisation and execution</a:t>
            </a:r>
            <a:endParaRPr sz="3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76" name="Google Shape;276;p17"/>
          <p:cNvSpPr txBox="1"/>
          <p:nvPr>
            <p:ph idx="1" type="body"/>
          </p:nvPr>
        </p:nvSpPr>
        <p:spPr>
          <a:xfrm>
            <a:off x="8382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  <a:extLst>
                  <a:ext uri="http://customooxmlschemas.google.com/">
                    <go:slidesCustomData xmlns:go="http://customooxmlschemas.google.com/" textRoundtripDataId="4"/>
                  </a:ext>
                </a:extLst>
              </a:rPr>
              <a:t>SA SF nariai buvo pakviesti ir paragini registruotis į centralizuotą KLP programą.</a:t>
            </a:r>
            <a:endParaRPr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Keli komandos nariai dalyvauja centralizuotoje kompetentingos lyderystės programoje, siekiant tobulinti turimas kompetencijas ir įgyti naujų.</a:t>
            </a:r>
            <a:endParaRPr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7" name="Google Shape;277;p17"/>
          <p:cNvSpPr txBox="1"/>
          <p:nvPr>
            <p:ph idx="1" type="body"/>
          </p:nvPr>
        </p:nvSpPr>
        <p:spPr>
          <a:xfrm>
            <a:off x="60330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SR CEF members were invited and prompted to registrate to the centralized CLP;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Some team members participates in the centralized competent leadership program to develop existing skills and acquire new ones.</a:t>
            </a:r>
            <a:endParaRPr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b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4DC7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18"/>
          <p:cNvPicPr preferRelativeResize="0"/>
          <p:nvPr/>
        </p:nvPicPr>
        <p:blipFill rotWithShape="1">
          <a:blip r:embed="rId3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blob on a black background&#10;&#10;Description automatically generated" id="283" name="Google Shape;283;p18"/>
          <p:cNvPicPr preferRelativeResize="0"/>
          <p:nvPr/>
        </p:nvPicPr>
        <p:blipFill rotWithShape="1">
          <a:blip r:embed="rId4">
            <a:alphaModFix/>
          </a:blip>
          <a:srcRect b="0" l="10223" r="7458" t="57182"/>
          <a:stretch/>
        </p:blipFill>
        <p:spPr>
          <a:xfrm rot="-894500">
            <a:off x="-1633591" y="-1052652"/>
            <a:ext cx="7527281" cy="391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8"/>
          <p:cNvPicPr preferRelativeResize="0"/>
          <p:nvPr/>
        </p:nvPicPr>
        <p:blipFill rotWithShape="1">
          <a:blip r:embed="rId5">
            <a:alphaModFix/>
          </a:blip>
          <a:srcRect b="29158" l="38183" r="0" t="0"/>
          <a:stretch/>
        </p:blipFill>
        <p:spPr>
          <a:xfrm rot="5400000">
            <a:off x="385863" y="-507062"/>
            <a:ext cx="6126675" cy="70209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blob on a black background&#10;&#10;Description automatically generated" id="285" name="Google Shape;285;p18"/>
          <p:cNvPicPr preferRelativeResize="0"/>
          <p:nvPr/>
        </p:nvPicPr>
        <p:blipFill rotWithShape="1">
          <a:blip r:embed="rId4">
            <a:alphaModFix/>
          </a:blip>
          <a:srcRect b="0" l="10223" r="7458" t="57182"/>
          <a:stretch/>
        </p:blipFill>
        <p:spPr>
          <a:xfrm rot="10124337">
            <a:off x="5516266" y="4299315"/>
            <a:ext cx="7527280" cy="391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8"/>
          <p:cNvPicPr preferRelativeResize="0"/>
          <p:nvPr/>
        </p:nvPicPr>
        <p:blipFill rotWithShape="1">
          <a:blip r:embed="rId5">
            <a:alphaModFix/>
          </a:blip>
          <a:srcRect b="34447" l="28083" r="0" t="0"/>
          <a:stretch/>
        </p:blipFill>
        <p:spPr>
          <a:xfrm rot="-5400000">
            <a:off x="5773737" y="1092963"/>
            <a:ext cx="6614201" cy="6496624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8"/>
          <p:cNvSpPr txBox="1"/>
          <p:nvPr>
            <p:ph type="ctrTitle"/>
          </p:nvPr>
        </p:nvSpPr>
        <p:spPr>
          <a:xfrm>
            <a:off x="1524000" y="1683006"/>
            <a:ext cx="9144000" cy="34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sz="39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4. Palaikyti studentų atstovybės veiklą naudojant efektyvius pagalbinius įrankius / Maintain the students’ representation activity using effective helping tools</a:t>
            </a:r>
            <a:endParaRPr sz="3900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descr="A blue and black logo&#10;&#10;Description automatically generated" id="288" name="Google Shape;288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8000" y="5472404"/>
            <a:ext cx="1252473" cy="1163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19"/>
          <p:cNvPicPr preferRelativeResize="0"/>
          <p:nvPr/>
        </p:nvPicPr>
        <p:blipFill rotWithShape="1">
          <a:blip r:embed="rId3">
            <a:alphaModFix/>
          </a:blip>
          <a:srcRect b="34447" l="28083" r="0" t="0"/>
          <a:stretch/>
        </p:blipFill>
        <p:spPr>
          <a:xfrm rot="6605094">
            <a:off x="-595063" y="-1574738"/>
            <a:ext cx="6614201" cy="649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7597005">
            <a:off x="6960151" y="4517852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9"/>
          <p:cNvPicPr preferRelativeResize="0"/>
          <p:nvPr/>
        </p:nvPicPr>
        <p:blipFill rotWithShape="1">
          <a:blip r:embed="rId5">
            <a:alphaModFix amt="72000"/>
          </a:blip>
          <a:srcRect b="0" l="4865" r="4856" t="14899"/>
          <a:stretch/>
        </p:blipFill>
        <p:spPr>
          <a:xfrm>
            <a:off x="314950" y="354525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9"/>
          <p:cNvPicPr preferRelativeResize="0"/>
          <p:nvPr/>
        </p:nvPicPr>
        <p:blipFill rotWithShape="1">
          <a:blip r:embed="rId3">
            <a:alphaModFix/>
          </a:blip>
          <a:srcRect b="16485" l="17471" r="0" t="0"/>
          <a:stretch/>
        </p:blipFill>
        <p:spPr>
          <a:xfrm rot="-6536601">
            <a:off x="5529673" y="1149225"/>
            <a:ext cx="7590476" cy="827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7998" y="5466937"/>
            <a:ext cx="1252475" cy="1174533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1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3140">
                <a:latin typeface="Montserrat SemiBold"/>
                <a:ea typeface="Montserrat SemiBold"/>
                <a:cs typeface="Montserrat SemiBold"/>
                <a:sym typeface="Montserrat SemiBold"/>
              </a:rPr>
              <a:t>4.1. Didinti studijų programų komiteto veiksmingumą / Increasing efficiency of the study program committee </a:t>
            </a:r>
            <a:endParaRPr sz="314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99" name="Google Shape;299;p19"/>
          <p:cNvSpPr txBox="1"/>
          <p:nvPr>
            <p:ph idx="1" type="body"/>
          </p:nvPr>
        </p:nvSpPr>
        <p:spPr>
          <a:xfrm>
            <a:off x="838200" y="1892850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00" name="Google Shape;300;p19"/>
          <p:cNvSpPr txBox="1"/>
          <p:nvPr>
            <p:ph idx="1" type="body"/>
          </p:nvPr>
        </p:nvSpPr>
        <p:spPr>
          <a:xfrm>
            <a:off x="60330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-9242834">
            <a:off x="8914002" y="-4226548"/>
            <a:ext cx="6857997" cy="6857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7597005">
            <a:off x="-3885574" y="4504277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0"/>
          <p:cNvPicPr preferRelativeResize="0"/>
          <p:nvPr/>
        </p:nvPicPr>
        <p:blipFill rotWithShape="1">
          <a:blip r:embed="rId5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0"/>
          <p:cNvPicPr preferRelativeResize="0"/>
          <p:nvPr/>
        </p:nvPicPr>
        <p:blipFill rotWithShape="1">
          <a:blip r:embed="rId6">
            <a:alphaModFix/>
          </a:blip>
          <a:srcRect b="16485" l="17471" r="0" t="0"/>
          <a:stretch/>
        </p:blipFill>
        <p:spPr>
          <a:xfrm flipH="1" rot="6536601">
            <a:off x="-2285452" y="1135650"/>
            <a:ext cx="7590476" cy="827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0"/>
          <p:cNvPicPr preferRelativeResize="0"/>
          <p:nvPr/>
        </p:nvPicPr>
        <p:blipFill rotWithShape="1">
          <a:blip r:embed="rId6">
            <a:alphaModFix/>
          </a:blip>
          <a:srcRect b="34447" l="28085" r="23897" t="0"/>
          <a:stretch/>
        </p:blipFill>
        <p:spPr>
          <a:xfrm flipH="1" rot="-6605088">
            <a:off x="8257143" y="-2651331"/>
            <a:ext cx="4416141" cy="64966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and black logo&#10;&#10;Description automatically generated" id="310" name="Google Shape;310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668000" y="5472404"/>
            <a:ext cx="1252473" cy="1163608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2840">
                <a:latin typeface="Montserrat SemiBold"/>
                <a:ea typeface="Montserrat SemiBold"/>
                <a:cs typeface="Montserrat SemiBold"/>
                <a:sym typeface="Montserrat SemiBold"/>
              </a:rPr>
              <a:t>4.2. Stiprinti studentų atstovybės ryšius ir komunikaciją su seniūnais / Strengthen students’ representation connection and communication with representatives</a:t>
            </a:r>
            <a:endParaRPr sz="284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12" name="Google Shape;312;p20"/>
          <p:cNvSpPr txBox="1"/>
          <p:nvPr>
            <p:ph idx="1" type="body"/>
          </p:nvPr>
        </p:nvSpPr>
        <p:spPr>
          <a:xfrm>
            <a:off x="8382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  <a:extLst>
                  <a:ext uri="http://customooxmlschemas.google.com/">
                    <go:slidesCustomData xmlns:go="http://customooxmlschemas.google.com/" textRoundtripDataId="5"/>
                  </a:ext>
                </a:extLst>
              </a:rPr>
              <a:t>Užtikrinome informacijos sklaidą tarp vicepirmininko -&gt; seniūnų -&gt; akad. grupių student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  <a:extLst>
                  <a:ext uri="http://customooxmlschemas.google.com/">
                    <go:slidesCustomData xmlns:go="http://customooxmlschemas.google.com/" textRoundtripDataId="6"/>
                  </a:ext>
                </a:extLst>
              </a:rPr>
              <a:t>Buvo palaikyta komunikacija su seniūnais. 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3" name="Google Shape;313;p20"/>
          <p:cNvSpPr txBox="1"/>
          <p:nvPr>
            <p:ph idx="1" type="body"/>
          </p:nvPr>
        </p:nvSpPr>
        <p:spPr>
          <a:xfrm>
            <a:off x="60330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Made sure the information got through the chain: Vice-chairperson -&gt; Representative -&gt; Students of the group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Communication with the representatives was maintained.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21"/>
          <p:cNvPicPr preferRelativeResize="0"/>
          <p:nvPr/>
        </p:nvPicPr>
        <p:blipFill rotWithShape="1">
          <a:blip r:embed="rId4">
            <a:alphaModFix/>
          </a:blip>
          <a:srcRect b="34447" l="28083" r="0" t="0"/>
          <a:stretch/>
        </p:blipFill>
        <p:spPr>
          <a:xfrm rot="6605094">
            <a:off x="-595063" y="-1574738"/>
            <a:ext cx="6614201" cy="649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7597005">
            <a:off x="6960151" y="4517852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1"/>
          <p:cNvPicPr preferRelativeResize="0"/>
          <p:nvPr/>
        </p:nvPicPr>
        <p:blipFill rotWithShape="1">
          <a:blip r:embed="rId6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1"/>
          <p:cNvPicPr preferRelativeResize="0"/>
          <p:nvPr/>
        </p:nvPicPr>
        <p:blipFill rotWithShape="1">
          <a:blip r:embed="rId4">
            <a:alphaModFix/>
          </a:blip>
          <a:srcRect b="16485" l="17471" r="0" t="0"/>
          <a:stretch/>
        </p:blipFill>
        <p:spPr>
          <a:xfrm rot="-6536601">
            <a:off x="5529673" y="1149225"/>
            <a:ext cx="7590476" cy="8276925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23" name="Google Shape;323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667998" y="5466937"/>
            <a:ext cx="1252475" cy="1174533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2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3140">
                <a:latin typeface="Montserrat SemiBold"/>
                <a:ea typeface="Montserrat SemiBold"/>
                <a:cs typeface="Montserrat SemiBold"/>
                <a:sym typeface="Montserrat SemiBold"/>
              </a:rPr>
              <a:t>4.3. Siekti efektyvaus kuratorių darbo su studentų grupėmis / Strive for effective student mentor work with student groups</a:t>
            </a:r>
            <a:endParaRPr sz="314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25" name="Google Shape;325;p21"/>
          <p:cNvSpPr txBox="1"/>
          <p:nvPr>
            <p:ph idx="1" type="body"/>
          </p:nvPr>
        </p:nvSpPr>
        <p:spPr>
          <a:xfrm>
            <a:off x="8382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  <a:extLst>
                  <a:ext uri="http://customooxmlschemas.google.com/">
                    <go:slidesCustomData xmlns:go="http://customooxmlschemas.google.com/" textRoundtripDataId="7"/>
                  </a:ext>
                </a:extLst>
              </a:rPr>
              <a:t>Buvo apklausti pirmakursiai kaip šiuo metu sekasi bendrauti su kuratoriais ir ar gaunama visa reikiama informacija</a:t>
            </a: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. Neigiamų atsliepimų nebuvo.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6" name="Google Shape;326;p21"/>
          <p:cNvSpPr txBox="1"/>
          <p:nvPr>
            <p:ph idx="1" type="body"/>
          </p:nvPr>
        </p:nvSpPr>
        <p:spPr>
          <a:xfrm>
            <a:off x="60330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First-years students were asked about their student mentors whether they were sharing and helping with needed information. There were no negative reviews.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-9242834">
            <a:off x="9319977" y="-4226548"/>
            <a:ext cx="6857997" cy="6857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7597005">
            <a:off x="-3885574" y="4504277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"/>
          <p:cNvPicPr preferRelativeResize="0"/>
          <p:nvPr/>
        </p:nvPicPr>
        <p:blipFill rotWithShape="1">
          <a:blip r:embed="rId4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"/>
          <p:cNvPicPr preferRelativeResize="0"/>
          <p:nvPr/>
        </p:nvPicPr>
        <p:blipFill rotWithShape="1">
          <a:blip r:embed="rId5">
            <a:alphaModFix/>
          </a:blip>
          <a:srcRect b="16485" l="17471" r="0" t="0"/>
          <a:stretch/>
        </p:blipFill>
        <p:spPr>
          <a:xfrm flipH="1" rot="6536601">
            <a:off x="-2285452" y="1135650"/>
            <a:ext cx="7590476" cy="827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2"/>
          <p:cNvPicPr preferRelativeResize="0"/>
          <p:nvPr/>
        </p:nvPicPr>
        <p:blipFill rotWithShape="1">
          <a:blip r:embed="rId5">
            <a:alphaModFix/>
          </a:blip>
          <a:srcRect b="34447" l="28085" r="23897" t="0"/>
          <a:stretch/>
        </p:blipFill>
        <p:spPr>
          <a:xfrm flipH="1" rot="-6605088">
            <a:off x="8257143" y="-2651331"/>
            <a:ext cx="4416141" cy="64966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and black logo&#10;&#10;Description automatically generated" id="336" name="Google Shape;336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8000" y="5472404"/>
            <a:ext cx="1252473" cy="1163608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2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3040">
                <a:latin typeface="Montserrat SemiBold"/>
                <a:ea typeface="Montserrat SemiBold"/>
                <a:cs typeface="Montserrat SemiBold"/>
                <a:sym typeface="Montserrat SemiBold"/>
              </a:rPr>
              <a:t>4.4. Kontrolės komisijos veiklos aktyvinimas ir gerinimas / Control commission work activity and improvement</a:t>
            </a:r>
            <a:endParaRPr sz="304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38" name="Google Shape;338;p22"/>
          <p:cNvSpPr txBox="1"/>
          <p:nvPr>
            <p:ph idx="1" type="body"/>
          </p:nvPr>
        </p:nvSpPr>
        <p:spPr>
          <a:xfrm>
            <a:off x="8382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9" name="Google Shape;339;p22"/>
          <p:cNvSpPr txBox="1"/>
          <p:nvPr>
            <p:ph idx="1" type="body"/>
          </p:nvPr>
        </p:nvSpPr>
        <p:spPr>
          <a:xfrm>
            <a:off x="60330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4DC7"/>
        </a:solid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23"/>
          <p:cNvPicPr preferRelativeResize="0"/>
          <p:nvPr/>
        </p:nvPicPr>
        <p:blipFill rotWithShape="1">
          <a:blip r:embed="rId3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blob on a black background&#10;&#10;Description automatically generated" id="345" name="Google Shape;345;p23"/>
          <p:cNvPicPr preferRelativeResize="0"/>
          <p:nvPr/>
        </p:nvPicPr>
        <p:blipFill rotWithShape="1">
          <a:blip r:embed="rId4">
            <a:alphaModFix/>
          </a:blip>
          <a:srcRect b="0" l="10223" r="7458" t="57182"/>
          <a:stretch/>
        </p:blipFill>
        <p:spPr>
          <a:xfrm rot="-894500">
            <a:off x="-1633591" y="-1052652"/>
            <a:ext cx="7527281" cy="391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3"/>
          <p:cNvPicPr preferRelativeResize="0"/>
          <p:nvPr/>
        </p:nvPicPr>
        <p:blipFill rotWithShape="1">
          <a:blip r:embed="rId5">
            <a:alphaModFix/>
          </a:blip>
          <a:srcRect b="29158" l="38183" r="0" t="0"/>
          <a:stretch/>
        </p:blipFill>
        <p:spPr>
          <a:xfrm rot="5400000">
            <a:off x="385863" y="-507062"/>
            <a:ext cx="6126675" cy="70209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blob on a black background&#10;&#10;Description automatically generated" id="347" name="Google Shape;347;p23"/>
          <p:cNvPicPr preferRelativeResize="0"/>
          <p:nvPr/>
        </p:nvPicPr>
        <p:blipFill rotWithShape="1">
          <a:blip r:embed="rId4">
            <a:alphaModFix/>
          </a:blip>
          <a:srcRect b="0" l="10223" r="7458" t="57182"/>
          <a:stretch/>
        </p:blipFill>
        <p:spPr>
          <a:xfrm rot="10124337">
            <a:off x="5516266" y="4299315"/>
            <a:ext cx="7527280" cy="391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3"/>
          <p:cNvPicPr preferRelativeResize="0"/>
          <p:nvPr/>
        </p:nvPicPr>
        <p:blipFill rotWithShape="1">
          <a:blip r:embed="rId5">
            <a:alphaModFix/>
          </a:blip>
          <a:srcRect b="34447" l="28083" r="0" t="0"/>
          <a:stretch/>
        </p:blipFill>
        <p:spPr>
          <a:xfrm rot="-5400000">
            <a:off x="5773737" y="1092963"/>
            <a:ext cx="6614201" cy="6496624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23"/>
          <p:cNvSpPr txBox="1"/>
          <p:nvPr>
            <p:ph type="ctrTitle"/>
          </p:nvPr>
        </p:nvSpPr>
        <p:spPr>
          <a:xfrm>
            <a:off x="1524000" y="1683006"/>
            <a:ext cx="9144000" cy="34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sz="4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5. Komunikacija ir informacijos sklaida / Communication and information spread</a:t>
            </a:r>
            <a:endParaRPr sz="4500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descr="A blue and black logo&#10;&#10;Description automatically generated" id="350" name="Google Shape;350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8000" y="5472404"/>
            <a:ext cx="1252473" cy="1163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-9242834">
            <a:off x="9319977" y="-4226548"/>
            <a:ext cx="6857997" cy="6857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7597005">
            <a:off x="-4265924" y="4670677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4"/>
          <p:cNvPicPr preferRelativeResize="0"/>
          <p:nvPr/>
        </p:nvPicPr>
        <p:blipFill rotWithShape="1">
          <a:blip r:embed="rId5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4"/>
          <p:cNvPicPr preferRelativeResize="0"/>
          <p:nvPr/>
        </p:nvPicPr>
        <p:blipFill rotWithShape="1">
          <a:blip r:embed="rId6">
            <a:alphaModFix/>
          </a:blip>
          <a:srcRect b="16485" l="17471" r="0" t="0"/>
          <a:stretch/>
        </p:blipFill>
        <p:spPr>
          <a:xfrm flipH="1" rot="6536601">
            <a:off x="-2646877" y="1337700"/>
            <a:ext cx="7590476" cy="827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24"/>
          <p:cNvPicPr preferRelativeResize="0"/>
          <p:nvPr/>
        </p:nvPicPr>
        <p:blipFill rotWithShape="1">
          <a:blip r:embed="rId6">
            <a:alphaModFix/>
          </a:blip>
          <a:srcRect b="34447" l="28085" r="23897" t="0"/>
          <a:stretch/>
        </p:blipFill>
        <p:spPr>
          <a:xfrm flipH="1" rot="-6605088">
            <a:off x="8257143" y="-2651331"/>
            <a:ext cx="4416141" cy="64966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and black logo&#10;&#10;Description automatically generated" id="360" name="Google Shape;360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668000" y="5472404"/>
            <a:ext cx="1252473" cy="1163608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24"/>
          <p:cNvSpPr txBox="1"/>
          <p:nvPr>
            <p:ph type="title"/>
          </p:nvPr>
        </p:nvSpPr>
        <p:spPr>
          <a:xfrm>
            <a:off x="838200" y="365125"/>
            <a:ext cx="10515600" cy="169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2740">
                <a:latin typeface="Montserrat SemiBold"/>
                <a:ea typeface="Montserrat SemiBold"/>
                <a:cs typeface="Montserrat SemiBold"/>
                <a:sym typeface="Montserrat SemiBold"/>
              </a:rPr>
              <a:t>5.1. Nuosekliai ir dėsningai viešinti studentams aktualią informaciją atstovybės sprendžiamais klausimais / successively and regularly share information with students regarding representation-solved questions</a:t>
            </a:r>
            <a:endParaRPr sz="274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62" name="Google Shape;362;p24"/>
          <p:cNvSpPr txBox="1"/>
          <p:nvPr>
            <p:ph idx="1" type="body"/>
          </p:nvPr>
        </p:nvSpPr>
        <p:spPr>
          <a:xfrm>
            <a:off x="1231350" y="2220025"/>
            <a:ext cx="5063400" cy="37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402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Socialiniuose tinkluose ir visuotinių susirinkimų metu buvo sistemingai viešinama </a:t>
            </a: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  <a:extLst>
                  <a:ext uri="http://customooxmlschemas.google.com/">
                    <go:slidesCustomData xmlns:go="http://customooxmlschemas.google.com/" textRoundtripDataId="8"/>
                  </a:ext>
                </a:extLst>
              </a:rPr>
              <a:t>studentams aktuali informacija, </a:t>
            </a: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siekiant užtikrinti sklandžią komunikaciją. </a:t>
            </a:r>
            <a:endParaRPr/>
          </a:p>
          <a:p>
            <a:pPr indent="-342900" lvl="0" marL="45402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Buvo keliami interaktyvūs klausimynai į socialinių tinklų platformą.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63" name="Google Shape;363;p24"/>
          <p:cNvSpPr txBox="1"/>
          <p:nvPr>
            <p:ph idx="1" type="body"/>
          </p:nvPr>
        </p:nvSpPr>
        <p:spPr>
          <a:xfrm>
            <a:off x="6033000" y="2220025"/>
            <a:ext cx="5245500" cy="39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Relevant information for students was systematically shared on social media and during general meetings to ensure smooth communication.</a:t>
            </a:r>
            <a:endParaRPr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Interactive questionnaires were posted on social media platforms.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highlight>
                <a:srgbClr val="008000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25"/>
          <p:cNvPicPr preferRelativeResize="0"/>
          <p:nvPr/>
        </p:nvPicPr>
        <p:blipFill rotWithShape="1">
          <a:blip r:embed="rId3">
            <a:alphaModFix/>
          </a:blip>
          <a:srcRect b="34447" l="28083" r="0" t="0"/>
          <a:stretch/>
        </p:blipFill>
        <p:spPr>
          <a:xfrm rot="6605094">
            <a:off x="-595063" y="-1574738"/>
            <a:ext cx="6614201" cy="649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7597005">
            <a:off x="6960151" y="4517852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5"/>
          <p:cNvPicPr preferRelativeResize="0"/>
          <p:nvPr/>
        </p:nvPicPr>
        <p:blipFill rotWithShape="1">
          <a:blip r:embed="rId5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5"/>
          <p:cNvPicPr preferRelativeResize="0"/>
          <p:nvPr/>
        </p:nvPicPr>
        <p:blipFill rotWithShape="1">
          <a:blip r:embed="rId3">
            <a:alphaModFix/>
          </a:blip>
          <a:srcRect b="16485" l="17471" r="0" t="0"/>
          <a:stretch/>
        </p:blipFill>
        <p:spPr>
          <a:xfrm rot="-6536601">
            <a:off x="5529673" y="1149225"/>
            <a:ext cx="7590476" cy="827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7998" y="5466937"/>
            <a:ext cx="1252475" cy="1174533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2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3040">
                <a:latin typeface="Montserrat SemiBold"/>
                <a:ea typeface="Montserrat SemiBold"/>
                <a:cs typeface="Montserrat SemiBold"/>
                <a:sym typeface="Montserrat SemiBold"/>
              </a:rPr>
              <a:t>5.2. Skatinti komunikaciją tarp studentų atstovybių fakultetuose / Encourage communication between faculty students’ representations</a:t>
            </a:r>
            <a:endParaRPr sz="304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74" name="Google Shape;374;p25"/>
          <p:cNvSpPr txBox="1"/>
          <p:nvPr>
            <p:ph idx="1" type="body"/>
          </p:nvPr>
        </p:nvSpPr>
        <p:spPr>
          <a:xfrm>
            <a:off x="8382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Organizavome rudeninius mokymus su SA AF, AIF, AGAI, MF, VVF ir TIF;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75" name="Google Shape;375;p25"/>
          <p:cNvSpPr txBox="1"/>
          <p:nvPr>
            <p:ph idx="1" type="body"/>
          </p:nvPr>
        </p:nvSpPr>
        <p:spPr>
          <a:xfrm>
            <a:off x="60330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Autumn trainings were organized in collaboration with SR AF, EEF, AGAI, MF, BMF, and TEF.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4DC7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26"/>
          <p:cNvPicPr preferRelativeResize="0"/>
          <p:nvPr/>
        </p:nvPicPr>
        <p:blipFill rotWithShape="1">
          <a:blip r:embed="rId3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blob on a black background&#10;&#10;Description automatically generated" id="381" name="Google Shape;381;p26"/>
          <p:cNvPicPr preferRelativeResize="0"/>
          <p:nvPr/>
        </p:nvPicPr>
        <p:blipFill rotWithShape="1">
          <a:blip r:embed="rId4">
            <a:alphaModFix/>
          </a:blip>
          <a:srcRect b="0" l="10223" r="7458" t="57182"/>
          <a:stretch/>
        </p:blipFill>
        <p:spPr>
          <a:xfrm rot="-894500">
            <a:off x="-1633591" y="-1052652"/>
            <a:ext cx="7527281" cy="391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6"/>
          <p:cNvPicPr preferRelativeResize="0"/>
          <p:nvPr/>
        </p:nvPicPr>
        <p:blipFill rotWithShape="1">
          <a:blip r:embed="rId5">
            <a:alphaModFix/>
          </a:blip>
          <a:srcRect b="29158" l="38183" r="0" t="0"/>
          <a:stretch/>
        </p:blipFill>
        <p:spPr>
          <a:xfrm rot="5400000">
            <a:off x="385863" y="-507062"/>
            <a:ext cx="6126675" cy="70209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blob on a black background&#10;&#10;Description automatically generated" id="383" name="Google Shape;383;p26"/>
          <p:cNvPicPr preferRelativeResize="0"/>
          <p:nvPr/>
        </p:nvPicPr>
        <p:blipFill rotWithShape="1">
          <a:blip r:embed="rId4">
            <a:alphaModFix/>
          </a:blip>
          <a:srcRect b="0" l="10223" r="7458" t="57182"/>
          <a:stretch/>
        </p:blipFill>
        <p:spPr>
          <a:xfrm rot="10124337">
            <a:off x="5516266" y="4299315"/>
            <a:ext cx="7527280" cy="391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26"/>
          <p:cNvPicPr preferRelativeResize="0"/>
          <p:nvPr/>
        </p:nvPicPr>
        <p:blipFill rotWithShape="1">
          <a:blip r:embed="rId5">
            <a:alphaModFix/>
          </a:blip>
          <a:srcRect b="34447" l="28083" r="0" t="0"/>
          <a:stretch/>
        </p:blipFill>
        <p:spPr>
          <a:xfrm rot="-5400000">
            <a:off x="5773737" y="1092963"/>
            <a:ext cx="6614201" cy="6496624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26"/>
          <p:cNvSpPr txBox="1"/>
          <p:nvPr>
            <p:ph type="ctrTitle"/>
          </p:nvPr>
        </p:nvSpPr>
        <p:spPr>
          <a:xfrm>
            <a:off x="1524000" y="1683006"/>
            <a:ext cx="9144000" cy="34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sz="44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6. Studentų atstovybės struktūros stiprinimas / Strengthening of the students’ representation structure</a:t>
            </a:r>
            <a:endParaRPr sz="4400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descr="A blue and black logo&#10;&#10;Description automatically generated" id="386" name="Google Shape;386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8000" y="5472404"/>
            <a:ext cx="1252473" cy="1163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-9242834">
            <a:off x="9319977" y="-4226548"/>
            <a:ext cx="6857997" cy="6857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7597005">
            <a:off x="-3885574" y="4504277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27"/>
          <p:cNvPicPr preferRelativeResize="0"/>
          <p:nvPr/>
        </p:nvPicPr>
        <p:blipFill rotWithShape="1">
          <a:blip r:embed="rId4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7"/>
          <p:cNvPicPr preferRelativeResize="0"/>
          <p:nvPr/>
        </p:nvPicPr>
        <p:blipFill rotWithShape="1">
          <a:blip r:embed="rId5">
            <a:alphaModFix/>
          </a:blip>
          <a:srcRect b="16485" l="17471" r="0" t="0"/>
          <a:stretch/>
        </p:blipFill>
        <p:spPr>
          <a:xfrm flipH="1" rot="6536601">
            <a:off x="-2285452" y="1135650"/>
            <a:ext cx="7590476" cy="827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7"/>
          <p:cNvPicPr preferRelativeResize="0"/>
          <p:nvPr/>
        </p:nvPicPr>
        <p:blipFill rotWithShape="1">
          <a:blip r:embed="rId5">
            <a:alphaModFix/>
          </a:blip>
          <a:srcRect b="34447" l="28085" r="23897" t="0"/>
          <a:stretch/>
        </p:blipFill>
        <p:spPr>
          <a:xfrm flipH="1" rot="-6605088">
            <a:off x="7658309" y="-2848082"/>
            <a:ext cx="4416141" cy="64966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and black logo&#10;&#10;Description automatically generated" id="396" name="Google Shape;396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8000" y="5472404"/>
            <a:ext cx="1252473" cy="1163608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27"/>
          <p:cNvSpPr txBox="1"/>
          <p:nvPr>
            <p:ph type="title"/>
          </p:nvPr>
        </p:nvSpPr>
        <p:spPr>
          <a:xfrm>
            <a:off x="838200" y="365125"/>
            <a:ext cx="10515600" cy="1163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2640">
                <a:latin typeface="Montserrat SemiBold"/>
                <a:ea typeface="Montserrat SemiBold"/>
                <a:cs typeface="Montserrat SemiBold"/>
                <a:sym typeface="Montserrat SemiBold"/>
              </a:rPr>
              <a:t>6.1. Studentų atstovybės centrinio biuro veiklos stabilumo ir efektyvumo gerinimas / Students’ representation central office work stability and effectiveness improvement</a:t>
            </a:r>
            <a:endParaRPr sz="264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98" name="Google Shape;398;p27"/>
          <p:cNvSpPr txBox="1"/>
          <p:nvPr>
            <p:ph idx="1" type="body"/>
          </p:nvPr>
        </p:nvSpPr>
        <p:spPr>
          <a:xfrm>
            <a:off x="8382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Medium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99" name="Google Shape;399;p27"/>
          <p:cNvSpPr txBox="1"/>
          <p:nvPr>
            <p:ph idx="1" type="body"/>
          </p:nvPr>
        </p:nvSpPr>
        <p:spPr>
          <a:xfrm>
            <a:off x="60330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Current team member Kamilė was approved for the position of Central Office HR;</a:t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3 SR CEF members registered for different head positions within the central office as part of the centralized competent leadership program</a:t>
            </a:r>
            <a:r>
              <a:rPr lang="en-US"/>
              <a:t>.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00" name="Google Shape;400;p27"/>
          <p:cNvSpPr txBox="1"/>
          <p:nvPr/>
        </p:nvSpPr>
        <p:spPr>
          <a:xfrm>
            <a:off x="570094" y="1675753"/>
            <a:ext cx="3978275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27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Esama komandos narė Kamilė buvo patvirtinta kaip Centrinio Biuro ŽIK;</a:t>
            </a:r>
            <a:endParaRPr/>
          </a:p>
          <a:p>
            <a:pPr indent="-127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 SA SF nariai užsiregistravo į Centrinio Biuro vadovų pozicijas centralizuotoje kompetentingos lyderystės programoje</a:t>
            </a:r>
            <a:r>
              <a:rPr b="0" i="0" lang="en-US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28"/>
          <p:cNvPicPr preferRelativeResize="0"/>
          <p:nvPr/>
        </p:nvPicPr>
        <p:blipFill rotWithShape="1">
          <a:blip r:embed="rId3">
            <a:alphaModFix/>
          </a:blip>
          <a:srcRect b="34447" l="28083" r="0" t="0"/>
          <a:stretch/>
        </p:blipFill>
        <p:spPr>
          <a:xfrm rot="6605094">
            <a:off x="-595063" y="-1574738"/>
            <a:ext cx="6614201" cy="649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7597005">
            <a:off x="6960151" y="4517852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28"/>
          <p:cNvPicPr preferRelativeResize="0"/>
          <p:nvPr/>
        </p:nvPicPr>
        <p:blipFill rotWithShape="1">
          <a:blip r:embed="rId5">
            <a:alphaModFix amt="72000"/>
          </a:blip>
          <a:srcRect b="0" l="4865" r="4856" t="14899"/>
          <a:stretch/>
        </p:blipFill>
        <p:spPr>
          <a:xfrm>
            <a:off x="348550" y="340950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28"/>
          <p:cNvPicPr preferRelativeResize="0"/>
          <p:nvPr/>
        </p:nvPicPr>
        <p:blipFill rotWithShape="1">
          <a:blip r:embed="rId3">
            <a:alphaModFix/>
          </a:blip>
          <a:srcRect b="16485" l="17471" r="0" t="0"/>
          <a:stretch/>
        </p:blipFill>
        <p:spPr>
          <a:xfrm rot="-6536601">
            <a:off x="5529673" y="1149225"/>
            <a:ext cx="7590476" cy="827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7998" y="5466937"/>
            <a:ext cx="1252475" cy="1174533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2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4"/>
              <a:buFont typeface="Arial"/>
              <a:buNone/>
            </a:pPr>
            <a:r>
              <a:rPr lang="en-US" sz="3600">
                <a:latin typeface="Montserrat SemiBold"/>
                <a:ea typeface="Montserrat SemiBold"/>
                <a:cs typeface="Montserrat SemiBold"/>
                <a:sym typeface="Montserrat SemiBold"/>
              </a:rPr>
              <a:t>6.2. Pagerinti studentų atstovybės veiklos kokybę ir efektyvumą / Improve students’ representation work quality and effectiveness</a:t>
            </a:r>
            <a:endParaRPr sz="3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11" name="Google Shape;411;p28"/>
          <p:cNvSpPr txBox="1"/>
          <p:nvPr>
            <p:ph idx="1" type="body"/>
          </p:nvPr>
        </p:nvSpPr>
        <p:spPr>
          <a:xfrm>
            <a:off x="8382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Aktyviai dalyvavome valdybos posėdžiuose ir juose efektyviai atstovavome studentus;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Taip pat dalyvavome komitetų susitikimuose su centrinio biuro vadovais.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2" name="Google Shape;412;p28"/>
          <p:cNvSpPr txBox="1"/>
          <p:nvPr>
            <p:ph idx="1" type="body"/>
          </p:nvPr>
        </p:nvSpPr>
        <p:spPr>
          <a:xfrm>
            <a:off x="6033000" y="1825625"/>
            <a:ext cx="5245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We actively participated in board meetings and effectively represented students there.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  <a:t>We also took part in committee meetings with the central office committee heads.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4DC7"/>
        </a:solidFill>
      </p:bgPr>
    </p:bg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Google Shape;417;p29"/>
          <p:cNvPicPr preferRelativeResize="0"/>
          <p:nvPr/>
        </p:nvPicPr>
        <p:blipFill rotWithShape="1">
          <a:blip r:embed="rId3">
            <a:alphaModFix/>
          </a:blip>
          <a:srcRect b="19625" l="-511" r="0" t="38243"/>
          <a:stretch/>
        </p:blipFill>
        <p:spPr>
          <a:xfrm>
            <a:off x="-63150" y="0"/>
            <a:ext cx="12255149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7597005">
            <a:off x="6960151" y="4517852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29"/>
          <p:cNvPicPr preferRelativeResize="0"/>
          <p:nvPr/>
        </p:nvPicPr>
        <p:blipFill rotWithShape="1">
          <a:blip r:embed="rId5">
            <a:alphaModFix/>
          </a:blip>
          <a:srcRect b="34447" l="28083" r="0" t="0"/>
          <a:stretch/>
        </p:blipFill>
        <p:spPr>
          <a:xfrm rot="-5400000">
            <a:off x="5686737" y="440488"/>
            <a:ext cx="6614201" cy="649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9242834">
            <a:off x="-2978661" y="-3754598"/>
            <a:ext cx="6857997" cy="6857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29"/>
          <p:cNvPicPr preferRelativeResize="0"/>
          <p:nvPr/>
        </p:nvPicPr>
        <p:blipFill rotWithShape="1">
          <a:blip r:embed="rId5">
            <a:alphaModFix/>
          </a:blip>
          <a:srcRect b="34447" l="28085" r="23897" t="0"/>
          <a:stretch/>
        </p:blipFill>
        <p:spPr>
          <a:xfrm rot="6605088">
            <a:off x="135654" y="-1951356"/>
            <a:ext cx="4416141" cy="6496617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29"/>
          <p:cNvSpPr txBox="1"/>
          <p:nvPr>
            <p:ph type="ctrTitle"/>
          </p:nvPr>
        </p:nvSpPr>
        <p:spPr>
          <a:xfrm>
            <a:off x="1524000" y="935754"/>
            <a:ext cx="9144000" cy="315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60"/>
              <a:buFont typeface="Arial"/>
              <a:buNone/>
            </a:pPr>
            <a:r>
              <a:rPr lang="en-US" sz="3670">
                <a:solidFill>
                  <a:srgbClr val="0B4DC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VILNIUS TECH SA SF VEIKLOS ATASKAITA</a:t>
            </a:r>
            <a:endParaRPr sz="3670">
              <a:solidFill>
                <a:srgbClr val="0B4DC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60"/>
              <a:buFont typeface="Arial"/>
              <a:buNone/>
            </a:pPr>
            <a:r>
              <a:rPr lang="en-US" sz="3670">
                <a:solidFill>
                  <a:srgbClr val="0B4DC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—</a:t>
            </a:r>
            <a:endParaRPr sz="3670">
              <a:solidFill>
                <a:srgbClr val="0B4DC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60"/>
              <a:buFont typeface="Arial"/>
              <a:buNone/>
            </a:pPr>
            <a:r>
              <a:rPr lang="en-US" sz="3670">
                <a:solidFill>
                  <a:srgbClr val="0B4DC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VILNIUS TECH SR CEF ACTIVITY REPORT</a:t>
            </a:r>
            <a:endParaRPr sz="3670">
              <a:solidFill>
                <a:srgbClr val="0B4DC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423" name="Google Shape;423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7998" y="5466937"/>
            <a:ext cx="1252475" cy="1174533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29"/>
          <p:cNvSpPr txBox="1"/>
          <p:nvPr>
            <p:ph idx="1" type="subTitle"/>
          </p:nvPr>
        </p:nvSpPr>
        <p:spPr>
          <a:xfrm>
            <a:off x="1520500" y="4087268"/>
            <a:ext cx="91440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>
                <a:solidFill>
                  <a:srgbClr val="0B4DC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2025.10.21 - 2026.02.05</a:t>
            </a:r>
            <a:endParaRPr>
              <a:solidFill>
                <a:srgbClr val="0B4DC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4DC7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30"/>
          <p:cNvPicPr preferRelativeResize="0"/>
          <p:nvPr/>
        </p:nvPicPr>
        <p:blipFill rotWithShape="1">
          <a:blip r:embed="rId3">
            <a:alphaModFix/>
          </a:blip>
          <a:srcRect b="19625" l="-511" r="0" t="38243"/>
          <a:stretch/>
        </p:blipFill>
        <p:spPr>
          <a:xfrm>
            <a:off x="-63150" y="0"/>
            <a:ext cx="12255149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7597005">
            <a:off x="6960151" y="4517852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30"/>
          <p:cNvPicPr preferRelativeResize="0"/>
          <p:nvPr/>
        </p:nvPicPr>
        <p:blipFill rotWithShape="1">
          <a:blip r:embed="rId5">
            <a:alphaModFix/>
          </a:blip>
          <a:srcRect b="34447" l="28083" r="0" t="0"/>
          <a:stretch/>
        </p:blipFill>
        <p:spPr>
          <a:xfrm rot="-5400000">
            <a:off x="5686737" y="440488"/>
            <a:ext cx="6614201" cy="649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9242834">
            <a:off x="-2978661" y="-3754598"/>
            <a:ext cx="6857997" cy="6857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30"/>
          <p:cNvPicPr preferRelativeResize="0"/>
          <p:nvPr/>
        </p:nvPicPr>
        <p:blipFill rotWithShape="1">
          <a:blip r:embed="rId5">
            <a:alphaModFix/>
          </a:blip>
          <a:srcRect b="34447" l="28085" r="23897" t="0"/>
          <a:stretch/>
        </p:blipFill>
        <p:spPr>
          <a:xfrm rot="6605088">
            <a:off x="135654" y="-1951356"/>
            <a:ext cx="4416141" cy="6496617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30"/>
          <p:cNvSpPr txBox="1"/>
          <p:nvPr>
            <p:ph type="ctrTitle"/>
          </p:nvPr>
        </p:nvSpPr>
        <p:spPr>
          <a:xfrm>
            <a:off x="1524000" y="935754"/>
            <a:ext cx="9144000" cy="315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60"/>
              <a:buFont typeface="Arial"/>
              <a:buNone/>
            </a:pPr>
            <a:r>
              <a:rPr lang="en-US" sz="3670">
                <a:solidFill>
                  <a:srgbClr val="0B4DC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VILNIUS TECH SA SF FINANSINĖ ATASKAITA</a:t>
            </a:r>
            <a:endParaRPr sz="3670">
              <a:solidFill>
                <a:srgbClr val="0B4DC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60"/>
              <a:buFont typeface="Arial"/>
              <a:buNone/>
            </a:pPr>
            <a:r>
              <a:rPr lang="en-US" sz="3670">
                <a:solidFill>
                  <a:srgbClr val="0B4DC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—</a:t>
            </a:r>
            <a:endParaRPr sz="3670">
              <a:solidFill>
                <a:srgbClr val="0B4DC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60"/>
              <a:buFont typeface="Arial"/>
              <a:buNone/>
            </a:pPr>
            <a:r>
              <a:rPr lang="en-US" sz="3670">
                <a:solidFill>
                  <a:srgbClr val="0B4DC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VILNIUS TECH SR CEF FINANCIAL REPORT</a:t>
            </a:r>
            <a:endParaRPr sz="3670">
              <a:solidFill>
                <a:srgbClr val="0B4DC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435" name="Google Shape;435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7998" y="5466937"/>
            <a:ext cx="1252475" cy="1174533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0"/>
          <p:cNvSpPr txBox="1"/>
          <p:nvPr>
            <p:ph idx="1" type="subTitle"/>
          </p:nvPr>
        </p:nvSpPr>
        <p:spPr>
          <a:xfrm>
            <a:off x="1520500" y="4087268"/>
            <a:ext cx="91440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>
                <a:solidFill>
                  <a:srgbClr val="0B4DC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2025.10.21 - 2026.02.05</a:t>
            </a:r>
            <a:endParaRPr>
              <a:solidFill>
                <a:srgbClr val="0B4DC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4DC7"/>
        </a:solidFill>
      </p:bgPr>
    </p:bg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p31"/>
          <p:cNvPicPr preferRelativeResize="0"/>
          <p:nvPr/>
        </p:nvPicPr>
        <p:blipFill rotWithShape="1">
          <a:blip r:embed="rId4">
            <a:alphaModFix amt="72000"/>
          </a:blip>
          <a:srcRect b="0" l="4865" r="4856" t="14899"/>
          <a:stretch/>
        </p:blipFill>
        <p:spPr>
          <a:xfrm>
            <a:off x="320100" y="127525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31"/>
          <p:cNvPicPr preferRelativeResize="0"/>
          <p:nvPr/>
        </p:nvPicPr>
        <p:blipFill rotWithShape="1">
          <a:blip r:embed="rId5">
            <a:alphaModFix/>
          </a:blip>
          <a:srcRect b="29158" l="38183" r="0" t="0"/>
          <a:stretch/>
        </p:blipFill>
        <p:spPr>
          <a:xfrm rot="6887860">
            <a:off x="-1477737" y="-1528000"/>
            <a:ext cx="6126675" cy="70209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blob on a black background&#10;&#10;Description automatically generated" id="443" name="Google Shape;443;p31"/>
          <p:cNvPicPr preferRelativeResize="0"/>
          <p:nvPr/>
        </p:nvPicPr>
        <p:blipFill rotWithShape="1">
          <a:blip r:embed="rId6">
            <a:alphaModFix/>
          </a:blip>
          <a:srcRect b="0" l="10223" r="7458" t="57182"/>
          <a:stretch/>
        </p:blipFill>
        <p:spPr>
          <a:xfrm flipH="1" rot="10800000">
            <a:off x="-1873234" y="4638615"/>
            <a:ext cx="7527279" cy="391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31"/>
          <p:cNvPicPr preferRelativeResize="0"/>
          <p:nvPr/>
        </p:nvPicPr>
        <p:blipFill rotWithShape="1">
          <a:blip r:embed="rId5">
            <a:alphaModFix/>
          </a:blip>
          <a:srcRect b="34447" l="28083" r="0" t="27982"/>
          <a:stretch/>
        </p:blipFill>
        <p:spPr>
          <a:xfrm flipH="1" rot="5400000">
            <a:off x="-1445413" y="4132087"/>
            <a:ext cx="6614201" cy="3723376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31"/>
          <p:cNvSpPr txBox="1"/>
          <p:nvPr>
            <p:ph type="title"/>
          </p:nvPr>
        </p:nvSpPr>
        <p:spPr>
          <a:xfrm>
            <a:off x="965375" y="374200"/>
            <a:ext cx="50235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  <a:extLst>
                  <a:ext uri="http://customooxmlschemas.google.com/">
                    <go:slidesCustomData xmlns:go="http://customooxmlschemas.google.com/" textRoundtripDataId="9"/>
                  </a:ext>
                </a:extLst>
              </a:rPr>
              <a:t>Pajamos:</a:t>
            </a:r>
            <a:r>
              <a:rPr lang="en-US" sz="4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 sz="4000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46" name="Google Shape;446;p31"/>
          <p:cNvSpPr txBox="1"/>
          <p:nvPr>
            <p:ph idx="1" type="body"/>
          </p:nvPr>
        </p:nvSpPr>
        <p:spPr>
          <a:xfrm>
            <a:off x="965375" y="1834700"/>
            <a:ext cx="48600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u="sng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Atributika: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+84 € klaidingas pavedimas</a:t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+895 € Statybos fakulteto atributika</a:t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000" u="sng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Kitos pajamos:</a:t>
            </a:r>
            <a:endParaRPr sz="2000" u="sng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+11,32 € grąžinimas už klaidingą pavedimą.</a:t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+5,16 € grąžinimas už klaidingą pavedimą.</a:t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+9,60 € iš SA VVF už rudeninius mokymus</a:t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A white blob on a black background&#10;&#10;Description automatically generated" id="447" name="Google Shape;447;p31"/>
          <p:cNvPicPr preferRelativeResize="0"/>
          <p:nvPr/>
        </p:nvPicPr>
        <p:blipFill rotWithShape="1">
          <a:blip r:embed="rId6">
            <a:alphaModFix/>
          </a:blip>
          <a:srcRect b="0" l="10223" r="7458" t="57182"/>
          <a:stretch/>
        </p:blipFill>
        <p:spPr>
          <a:xfrm rot="1897839">
            <a:off x="6916241" y="-1767110"/>
            <a:ext cx="7527281" cy="3915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667998" y="5466937"/>
            <a:ext cx="1252475" cy="1174533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31"/>
          <p:cNvSpPr txBox="1"/>
          <p:nvPr>
            <p:ph type="title"/>
          </p:nvPr>
        </p:nvSpPr>
        <p:spPr>
          <a:xfrm>
            <a:off x="6057225" y="374200"/>
            <a:ext cx="50235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Revenue: </a:t>
            </a:r>
            <a:endParaRPr sz="4000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50" name="Google Shape;450;p31"/>
          <p:cNvSpPr txBox="1"/>
          <p:nvPr>
            <p:ph idx="1" type="body"/>
          </p:nvPr>
        </p:nvSpPr>
        <p:spPr>
          <a:xfrm>
            <a:off x="5988875" y="1978475"/>
            <a:ext cx="48600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n-US" sz="2000" u="sng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Branded merchandise: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55000"/>
              <a:buNone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+84 € Mistaken payment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55000"/>
              <a:buNone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+895 €  Merchandise of Faculty of Civil Engineering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55000"/>
              <a:buNone/>
            </a:pPr>
            <a:r>
              <a:t/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55000"/>
              <a:buNone/>
            </a:pPr>
            <a:r>
              <a:rPr lang="en-US" sz="2000" u="sng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Other revenue: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55000"/>
              <a:buNone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+11,32 € Reimbursement for a mistaken payment.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55000"/>
              <a:buNone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+5,16 € Reimbursement for a mistaken payment.</a:t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+9,60 € from SA BMF for autumn training</a:t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55000"/>
              <a:buNone/>
            </a:pPr>
            <a:r>
              <a:t/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55000"/>
              <a:buNone/>
            </a:pPr>
            <a:r>
              <a:t/>
            </a:r>
            <a:endParaRPr sz="2000">
              <a:solidFill>
                <a:schemeClr val="lt1"/>
              </a:solidFill>
              <a:highlight>
                <a:srgbClr val="FF0000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55000"/>
              <a:buNone/>
            </a:pPr>
            <a:r>
              <a:t/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4DC7"/>
        </a:solidFill>
      </p:bgPr>
    </p:bg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Google Shape;455;p32"/>
          <p:cNvPicPr preferRelativeResize="0"/>
          <p:nvPr/>
        </p:nvPicPr>
        <p:blipFill rotWithShape="1">
          <a:blip r:embed="rId3">
            <a:alphaModFix amt="72000"/>
          </a:blip>
          <a:srcRect b="0" l="4865" r="4856" t="14899"/>
          <a:stretch/>
        </p:blipFill>
        <p:spPr>
          <a:xfrm>
            <a:off x="320100" y="127525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32"/>
          <p:cNvPicPr preferRelativeResize="0"/>
          <p:nvPr/>
        </p:nvPicPr>
        <p:blipFill rotWithShape="1">
          <a:blip r:embed="rId4">
            <a:alphaModFix/>
          </a:blip>
          <a:srcRect b="29158" l="38183" r="0" t="0"/>
          <a:stretch/>
        </p:blipFill>
        <p:spPr>
          <a:xfrm rot="6887860">
            <a:off x="-1477737" y="-1528000"/>
            <a:ext cx="6126675" cy="70209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blob on a black background&#10;&#10;Description automatically generated" id="457" name="Google Shape;457;p32"/>
          <p:cNvPicPr preferRelativeResize="0"/>
          <p:nvPr/>
        </p:nvPicPr>
        <p:blipFill rotWithShape="1">
          <a:blip r:embed="rId5">
            <a:alphaModFix/>
          </a:blip>
          <a:srcRect b="0" l="10223" r="7458" t="57182"/>
          <a:stretch/>
        </p:blipFill>
        <p:spPr>
          <a:xfrm flipH="1" rot="10800000">
            <a:off x="-1873234" y="4638615"/>
            <a:ext cx="7527279" cy="391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32"/>
          <p:cNvPicPr preferRelativeResize="0"/>
          <p:nvPr/>
        </p:nvPicPr>
        <p:blipFill rotWithShape="1">
          <a:blip r:embed="rId4">
            <a:alphaModFix/>
          </a:blip>
          <a:srcRect b="34447" l="28083" r="0" t="27982"/>
          <a:stretch/>
        </p:blipFill>
        <p:spPr>
          <a:xfrm flipH="1" rot="5400000">
            <a:off x="-1445413" y="4132087"/>
            <a:ext cx="6614201" cy="3723376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32"/>
          <p:cNvSpPr txBox="1"/>
          <p:nvPr>
            <p:ph type="title"/>
          </p:nvPr>
        </p:nvSpPr>
        <p:spPr>
          <a:xfrm>
            <a:off x="965375" y="374200"/>
            <a:ext cx="50235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Išlaidos: </a:t>
            </a:r>
            <a:endParaRPr sz="4000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60" name="Google Shape;460;p32"/>
          <p:cNvSpPr txBox="1"/>
          <p:nvPr>
            <p:ph idx="1" type="body"/>
          </p:nvPr>
        </p:nvSpPr>
        <p:spPr>
          <a:xfrm>
            <a:off x="965375" y="1834700"/>
            <a:ext cx="4860000" cy="46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00" u="sng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Atributika: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- 84 € klaidingas pavedimas</a:t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- 1114.24 € Statybos fakulteto atributika</a:t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 u="sng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00" u="sng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Administracinės išlaidos:</a:t>
            </a:r>
            <a:endParaRPr sz="2000" u="sng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 Medium"/>
              <a:buChar char="-"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8</a:t>
            </a: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€ Administravimo mokestis</a:t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 Medium"/>
              <a:buChar char="-"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0,23 € Swedbank AB MP banko mokestis </a:t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 Medium"/>
              <a:buChar char="-"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5 € kortelės išdavimo mokestis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u="sng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Kitos išlaidos: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-10,50 € skolos likučio apmokėjimas</a:t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A white blob on a black background&#10;&#10;Description automatically generated" id="461" name="Google Shape;461;p32"/>
          <p:cNvPicPr preferRelativeResize="0"/>
          <p:nvPr/>
        </p:nvPicPr>
        <p:blipFill rotWithShape="1">
          <a:blip r:embed="rId5">
            <a:alphaModFix/>
          </a:blip>
          <a:srcRect b="0" l="10223" r="7458" t="57182"/>
          <a:stretch/>
        </p:blipFill>
        <p:spPr>
          <a:xfrm rot="1897839">
            <a:off x="6916241" y="-1767110"/>
            <a:ext cx="7527281" cy="3915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7998" y="5466937"/>
            <a:ext cx="1252475" cy="1174533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32"/>
          <p:cNvSpPr txBox="1"/>
          <p:nvPr>
            <p:ph type="title"/>
          </p:nvPr>
        </p:nvSpPr>
        <p:spPr>
          <a:xfrm>
            <a:off x="6057225" y="374200"/>
            <a:ext cx="50235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Expenses: </a:t>
            </a:r>
            <a:endParaRPr sz="4000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64" name="Google Shape;464;p32"/>
          <p:cNvSpPr txBox="1"/>
          <p:nvPr>
            <p:ph idx="1" type="body"/>
          </p:nvPr>
        </p:nvSpPr>
        <p:spPr>
          <a:xfrm>
            <a:off x="5988875" y="1978475"/>
            <a:ext cx="48600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00" u="sng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Branded merchandise: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- 84 € Mistaken payment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- 1114,24 € Merchandise of Faculty of Civil Engineering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 u="sng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u="sng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Administrative expenses:</a:t>
            </a:r>
            <a:endParaRPr sz="2000" u="sng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 Medium"/>
              <a:buChar char="-"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8</a:t>
            </a: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€ Administrative fee</a:t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 Medium"/>
              <a:buChar char="-"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0,23 € Swedbank AB MP bank fee</a:t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 Medium"/>
              <a:buChar char="-"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5 € card issuance fee</a:t>
            </a:r>
            <a:endParaRPr/>
          </a:p>
          <a:p>
            <a:pPr indent="0" lvl="0" marL="101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 u="sng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Other expenses:</a:t>
            </a:r>
            <a:endParaRPr/>
          </a:p>
          <a:p>
            <a:pPr indent="0" lvl="0" marL="101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-10,50 € Payment of the remaining debt balance</a:t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01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t/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4DC7"/>
        </a:solidFill>
      </p:bgPr>
    </p:bg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Google Shape;469;p33"/>
          <p:cNvPicPr preferRelativeResize="0"/>
          <p:nvPr/>
        </p:nvPicPr>
        <p:blipFill rotWithShape="1">
          <a:blip r:embed="rId3">
            <a:alphaModFix amt="72000"/>
          </a:blip>
          <a:srcRect b="0" l="4865" r="4856" t="14899"/>
          <a:stretch/>
        </p:blipFill>
        <p:spPr>
          <a:xfrm>
            <a:off x="320100" y="127525"/>
            <a:ext cx="12192001" cy="817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33"/>
          <p:cNvPicPr preferRelativeResize="0"/>
          <p:nvPr/>
        </p:nvPicPr>
        <p:blipFill rotWithShape="1">
          <a:blip r:embed="rId4">
            <a:alphaModFix/>
          </a:blip>
          <a:srcRect b="29158" l="38183" r="0" t="0"/>
          <a:stretch/>
        </p:blipFill>
        <p:spPr>
          <a:xfrm rot="6887860">
            <a:off x="-1477737" y="-1528000"/>
            <a:ext cx="6126675" cy="70209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blob on a black background&#10;&#10;Description automatically generated" id="471" name="Google Shape;471;p33"/>
          <p:cNvPicPr preferRelativeResize="0"/>
          <p:nvPr/>
        </p:nvPicPr>
        <p:blipFill rotWithShape="1">
          <a:blip r:embed="rId5">
            <a:alphaModFix/>
          </a:blip>
          <a:srcRect b="0" l="10223" r="7458" t="57182"/>
          <a:stretch/>
        </p:blipFill>
        <p:spPr>
          <a:xfrm flipH="1" rot="10800000">
            <a:off x="-1901959" y="4660140"/>
            <a:ext cx="7527279" cy="391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3"/>
          <p:cNvPicPr preferRelativeResize="0"/>
          <p:nvPr/>
        </p:nvPicPr>
        <p:blipFill rotWithShape="1">
          <a:blip r:embed="rId4">
            <a:alphaModFix/>
          </a:blip>
          <a:srcRect b="34447" l="28083" r="0" t="27982"/>
          <a:stretch/>
        </p:blipFill>
        <p:spPr>
          <a:xfrm flipH="1" rot="5400000">
            <a:off x="-1445413" y="4132087"/>
            <a:ext cx="6614201" cy="3723376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3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Rezultatas / Result</a:t>
            </a:r>
            <a:endParaRPr sz="4000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74" name="Google Shape;474;p3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Likutis ataskaitinio laikotarpio pradžioje / Remainder at the reporting period beginning: </a:t>
            </a:r>
            <a:r>
              <a:rPr lang="en-US" sz="2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  <a:extLst>
                  <a:ext uri="http://customooxmlschemas.google.com/">
                    <go:slidesCustomData xmlns:go="http://customooxmlschemas.google.com/" textRoundtripDataId="10"/>
                  </a:ext>
                </a:extLst>
              </a:rPr>
              <a:t>1864,49 €</a:t>
            </a:r>
            <a:endParaRPr sz="2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Likutis ataskaitinio laikotarpio pabaigoje / Remainder at the reporting period end: 1649.60 €</a:t>
            </a:r>
            <a:endParaRPr sz="2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A white blob on a black background&#10;&#10;Description automatically generated" id="475" name="Google Shape;475;p33"/>
          <p:cNvPicPr preferRelativeResize="0"/>
          <p:nvPr/>
        </p:nvPicPr>
        <p:blipFill rotWithShape="1">
          <a:blip r:embed="rId5">
            <a:alphaModFix/>
          </a:blip>
          <a:srcRect b="0" l="10223" r="7458" t="57182"/>
          <a:stretch/>
        </p:blipFill>
        <p:spPr>
          <a:xfrm rot="1897839">
            <a:off x="6916241" y="-1767110"/>
            <a:ext cx="7527281" cy="3915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7998" y="5466937"/>
            <a:ext cx="1252475" cy="11745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4DC7"/>
        </a:solidFill>
      </p:bgPr>
    </p:bg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Google Shape;481;p34"/>
          <p:cNvPicPr preferRelativeResize="0"/>
          <p:nvPr/>
        </p:nvPicPr>
        <p:blipFill rotWithShape="1">
          <a:blip r:embed="rId3">
            <a:alphaModFix/>
          </a:blip>
          <a:srcRect b="19625" l="-511" r="0" t="38243"/>
          <a:stretch/>
        </p:blipFill>
        <p:spPr>
          <a:xfrm>
            <a:off x="-63150" y="0"/>
            <a:ext cx="12255149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7597005">
            <a:off x="6960151" y="4517852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34"/>
          <p:cNvPicPr preferRelativeResize="0"/>
          <p:nvPr/>
        </p:nvPicPr>
        <p:blipFill rotWithShape="1">
          <a:blip r:embed="rId5">
            <a:alphaModFix/>
          </a:blip>
          <a:srcRect b="34447" l="28083" r="0" t="0"/>
          <a:stretch/>
        </p:blipFill>
        <p:spPr>
          <a:xfrm rot="-5400000">
            <a:off x="5686737" y="440488"/>
            <a:ext cx="6614201" cy="649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9242834">
            <a:off x="-2978661" y="-3754598"/>
            <a:ext cx="6857997" cy="6857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34"/>
          <p:cNvPicPr preferRelativeResize="0"/>
          <p:nvPr/>
        </p:nvPicPr>
        <p:blipFill rotWithShape="1">
          <a:blip r:embed="rId5">
            <a:alphaModFix/>
          </a:blip>
          <a:srcRect b="34447" l="28085" r="23897" t="0"/>
          <a:stretch/>
        </p:blipFill>
        <p:spPr>
          <a:xfrm rot="6605088">
            <a:off x="135654" y="-1951356"/>
            <a:ext cx="4416141" cy="6496617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34"/>
          <p:cNvSpPr txBox="1"/>
          <p:nvPr>
            <p:ph type="ctrTitle"/>
          </p:nvPr>
        </p:nvSpPr>
        <p:spPr>
          <a:xfrm>
            <a:off x="1524000" y="935754"/>
            <a:ext cx="9144000" cy="315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60"/>
              <a:buFont typeface="Arial"/>
              <a:buNone/>
            </a:pPr>
            <a:r>
              <a:rPr lang="en-US" sz="3670">
                <a:solidFill>
                  <a:srgbClr val="0B4DC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VILNIUS TECH SA SF FINANSINĖ ATASKAITA</a:t>
            </a:r>
            <a:endParaRPr sz="3670">
              <a:solidFill>
                <a:srgbClr val="0B4DC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60"/>
              <a:buFont typeface="Arial"/>
              <a:buNone/>
            </a:pPr>
            <a:r>
              <a:rPr lang="en-US" sz="3670">
                <a:solidFill>
                  <a:srgbClr val="0B4DC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—</a:t>
            </a:r>
            <a:endParaRPr sz="3670">
              <a:solidFill>
                <a:srgbClr val="0B4DC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60"/>
              <a:buFont typeface="Arial"/>
              <a:buNone/>
            </a:pPr>
            <a:r>
              <a:rPr lang="en-US" sz="3670">
                <a:solidFill>
                  <a:srgbClr val="0B4DC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VILNIUS TECH SR CEF FINANCIAL REPORT</a:t>
            </a:r>
            <a:endParaRPr sz="3670">
              <a:solidFill>
                <a:srgbClr val="0B4DC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487" name="Google Shape;487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7998" y="5466937"/>
            <a:ext cx="1252475" cy="1174533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34"/>
          <p:cNvSpPr txBox="1"/>
          <p:nvPr>
            <p:ph idx="1" type="subTitle"/>
          </p:nvPr>
        </p:nvSpPr>
        <p:spPr>
          <a:xfrm>
            <a:off x="1520500" y="4087268"/>
            <a:ext cx="91440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>
                <a:solidFill>
                  <a:srgbClr val="0B4DC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2025.10.21 - 2026.02.05</a:t>
            </a:r>
            <a:endParaRPr>
              <a:solidFill>
                <a:srgbClr val="0B4DC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Vilte Stakaite</dc:creator>
</cp:coreProperties>
</file>